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70" r:id="rId4"/>
    <p:sldId id="569" r:id="rId5"/>
    <p:sldId id="489" r:id="rId6"/>
    <p:sldId id="515" r:id="rId7"/>
    <p:sldId id="570" r:id="rId8"/>
    <p:sldId id="571" r:id="rId9"/>
    <p:sldId id="572" r:id="rId10"/>
    <p:sldId id="573" r:id="rId11"/>
    <p:sldId id="574" r:id="rId12"/>
    <p:sldId id="575" r:id="rId13"/>
    <p:sldId id="576" r:id="rId14"/>
    <p:sldId id="577" r:id="rId15"/>
    <p:sldId id="578" r:id="rId16"/>
    <p:sldId id="579" r:id="rId17"/>
    <p:sldId id="580" r:id="rId18"/>
    <p:sldId id="581" r:id="rId19"/>
    <p:sldId id="583" r:id="rId20"/>
    <p:sldId id="584" r:id="rId21"/>
    <p:sldId id="585" r:id="rId22"/>
    <p:sldId id="586" r:id="rId23"/>
    <p:sldId id="587" r:id="rId24"/>
    <p:sldId id="588" r:id="rId25"/>
    <p:sldId id="589" r:id="rId26"/>
    <p:sldId id="590" r:id="rId27"/>
    <p:sldId id="591" r:id="rId28"/>
    <p:sldId id="592" r:id="rId29"/>
    <p:sldId id="593" r:id="rId30"/>
    <p:sldId id="600" r:id="rId31"/>
    <p:sldId id="594" r:id="rId32"/>
    <p:sldId id="595" r:id="rId33"/>
    <p:sldId id="596" r:id="rId34"/>
    <p:sldId id="597" r:id="rId35"/>
    <p:sldId id="598" r:id="rId36"/>
    <p:sldId id="599" r:id="rId37"/>
    <p:sldId id="601" r:id="rId38"/>
    <p:sldId id="602" r:id="rId39"/>
    <p:sldId id="603" r:id="rId40"/>
    <p:sldId id="604" r:id="rId41"/>
    <p:sldId id="605" r:id="rId42"/>
    <p:sldId id="606" r:id="rId43"/>
    <p:sldId id="607" r:id="rId44"/>
    <p:sldId id="608" r:id="rId45"/>
    <p:sldId id="609" r:id="rId46"/>
    <p:sldId id="610" r:id="rId47"/>
    <p:sldId id="611" r:id="rId48"/>
    <p:sldId id="612" r:id="rId49"/>
    <p:sldId id="61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2"/>
    <p:restoredTop sz="57007"/>
  </p:normalViewPr>
  <p:slideViewPr>
    <p:cSldViewPr snapToGrid="0" snapToObjects="1">
      <p:cViewPr varScale="1">
        <p:scale>
          <a:sx n="65" d="100"/>
          <a:sy n="65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63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9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42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81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49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204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125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28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625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0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Gates, W. and Papadimitriou, C., "Bounds for Sorting by Prefix Reversal.", Discrete Mathematics. 27, 47-57, 1979.</a:t>
            </a:r>
          </a:p>
          <a:p>
            <a:endParaRPr lang="en-US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0065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1389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871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33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5547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574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1215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5430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984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17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00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710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917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6774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051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565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39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0016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96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203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0875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88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904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2171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3538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06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2146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782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49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512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8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0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11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4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90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13" Type="http://schemas.openxmlformats.org/officeDocument/2006/relationships/image" Target="../media/image34.png"/><Relationship Id="rId3" Type="http://schemas.openxmlformats.org/officeDocument/2006/relationships/tags" Target="../tags/tag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image" Target="../media/image33.png"/><Relationship Id="rId5" Type="http://schemas.openxmlformats.org/officeDocument/2006/relationships/tags" Target="../tags/tag9.xml"/><Relationship Id="rId10" Type="http://schemas.openxmlformats.org/officeDocument/2006/relationships/image" Target="../media/image32.png"/><Relationship Id="rId4" Type="http://schemas.openxmlformats.org/officeDocument/2006/relationships/tags" Target="../tags/tag8.xml"/><Relationship Id="rId9" Type="http://schemas.openxmlformats.org/officeDocument/2006/relationships/image" Target="../media/image31.png"/><Relationship Id="rId1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13.xml"/><Relationship Id="rId7" Type="http://schemas.openxmlformats.org/officeDocument/2006/relationships/notesSlide" Target="../notesSlides/notesSlide22.xml"/><Relationship Id="rId12" Type="http://schemas.openxmlformats.org/officeDocument/2006/relationships/image" Target="../media/image3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.png"/><Relationship Id="rId5" Type="http://schemas.openxmlformats.org/officeDocument/2006/relationships/tags" Target="../tags/tag15.xml"/><Relationship Id="rId10" Type="http://schemas.openxmlformats.org/officeDocument/2006/relationships/image" Target="../media/image33.png"/><Relationship Id="rId4" Type="http://schemas.openxmlformats.org/officeDocument/2006/relationships/tags" Target="../tags/tag14.xml"/><Relationship Id="rId9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8.xml"/><Relationship Id="rId7" Type="http://schemas.openxmlformats.org/officeDocument/2006/relationships/image" Target="../media/image37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0.png"/><Relationship Id="rId4" Type="http://schemas.openxmlformats.org/officeDocument/2006/relationships/tags" Target="../tags/tag19.xml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tags" Target="../tags/tag21.xml"/><Relationship Id="rId16" Type="http://schemas.openxmlformats.org/officeDocument/2006/relationships/image" Target="../media/image53.png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image" Target="../media/image48.png"/><Relationship Id="rId5" Type="http://schemas.openxmlformats.org/officeDocument/2006/relationships/tags" Target="../tags/tag24.xml"/><Relationship Id="rId15" Type="http://schemas.openxmlformats.org/officeDocument/2006/relationships/image" Target="../media/image52.png"/><Relationship Id="rId10" Type="http://schemas.openxmlformats.org/officeDocument/2006/relationships/notesSlide" Target="../notesSlides/notesSlide33.xml"/><Relationship Id="rId4" Type="http://schemas.openxmlformats.org/officeDocument/2006/relationships/tags" Target="../tags/tag23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089"/>
            <a:ext cx="12192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Artificial </a:t>
            </a:r>
            <a:br>
              <a:rPr lang="en-US" dirty="0"/>
            </a:br>
            <a:r>
              <a:rPr lang="en-US" dirty="0"/>
              <a:t>Intelligence</a:t>
            </a:r>
            <a:br>
              <a:rPr lang="en-US" dirty="0"/>
            </a:br>
            <a:r>
              <a:rPr lang="en-US" dirty="0"/>
              <a:t>Informed 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077409"/>
            <a:ext cx="4521200" cy="1655762"/>
          </a:xfrm>
        </p:spPr>
        <p:txBody>
          <a:bodyPr>
            <a:normAutofit lnSpcReduction="10000"/>
          </a:bodyPr>
          <a:lstStyle/>
          <a:p>
            <a:r>
              <a:rPr lang="en-US"/>
              <a:t>CS 444 – Spring 2021</a:t>
            </a:r>
          </a:p>
          <a:p>
            <a:r>
              <a:rPr lang="en-US"/>
              <a:t>Dr. Kevin Molloy</a:t>
            </a:r>
          </a:p>
          <a:p>
            <a:r>
              <a:rPr lang="en-US"/>
              <a:t>Department of Computer Science</a:t>
            </a:r>
          </a:p>
          <a:p>
            <a:r>
              <a:rPr lang="en-US"/>
              <a:t>James Madison University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4299" y="300277"/>
            <a:ext cx="1841674" cy="18416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8"/>
            <a:ext cx="2359068" cy="3613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102" y="2638561"/>
            <a:ext cx="2580405" cy="194030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1F1B357-90AA-5346-B7E8-50BCAA260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1102" y="2472193"/>
            <a:ext cx="5332022" cy="26707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Uniform Cost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Oval 8">
            <a:extLst>
              <a:ext uri="{FF2B5EF4-FFF2-40B4-BE49-F238E27FC236}">
                <a16:creationId xmlns:a16="http://schemas.microsoft.com/office/drawing/2014/main" id="{9A00BCE3-C98A-1347-9A21-2247DD700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425" y="4494213"/>
            <a:ext cx="1912937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41" name="Freeform 21">
            <a:extLst>
              <a:ext uri="{FF2B5EF4-FFF2-40B4-BE49-F238E27FC236}">
                <a16:creationId xmlns:a16="http://schemas.microsoft.com/office/drawing/2014/main" id="{12123BBB-BB14-2943-8C6E-C4238DA08DD3}"/>
              </a:ext>
            </a:extLst>
          </p:cNvPr>
          <p:cNvSpPr>
            <a:spLocks/>
          </p:cNvSpPr>
          <p:nvPr/>
        </p:nvSpPr>
        <p:spPr bwMode="auto">
          <a:xfrm>
            <a:off x="8745536" y="1412875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42" name="Rectangle 3">
            <a:extLst>
              <a:ext uri="{FF2B5EF4-FFF2-40B4-BE49-F238E27FC236}">
                <a16:creationId xmlns:a16="http://schemas.microsoft.com/office/drawing/2014/main" id="{7F12D15F-F541-4244-BB5C-457CB8F5B8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7162799" cy="4525963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lowest path cost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good: UCS is complete and optimal!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The bad: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Explores options in every “direction”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No information about goal location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</p:txBody>
      </p:sp>
      <p:sp>
        <p:nvSpPr>
          <p:cNvPr id="143" name="Oval 4">
            <a:extLst>
              <a:ext uri="{FF2B5EF4-FFF2-40B4-BE49-F238E27FC236}">
                <a16:creationId xmlns:a16="http://schemas.microsoft.com/office/drawing/2014/main" id="{D7CCB539-3388-8A4C-A693-F1E8CF289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56712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44" name="Text Box 5">
            <a:extLst>
              <a:ext uri="{FF2B5EF4-FFF2-40B4-BE49-F238E27FC236}">
                <a16:creationId xmlns:a16="http://schemas.microsoft.com/office/drawing/2014/main" id="{7D0F7637-5EC3-1B43-B689-A1C8708366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4774" y="5386389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Start</a:t>
            </a:r>
          </a:p>
        </p:txBody>
      </p:sp>
      <p:sp>
        <p:nvSpPr>
          <p:cNvPr id="145" name="Oval 6">
            <a:extLst>
              <a:ext uri="{FF2B5EF4-FFF2-40B4-BE49-F238E27FC236}">
                <a16:creationId xmlns:a16="http://schemas.microsoft.com/office/drawing/2014/main" id="{86574A37-53FC-CC40-BCA8-1E292AD5F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812" y="5292726"/>
            <a:ext cx="163513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46" name="Text Box 7">
            <a:extLst>
              <a:ext uri="{FF2B5EF4-FFF2-40B4-BE49-F238E27FC236}">
                <a16:creationId xmlns:a16="http://schemas.microsoft.com/office/drawing/2014/main" id="{816CB76C-E1EA-4248-83A7-10A983CAB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44136" y="5410201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Goal</a:t>
            </a:r>
          </a:p>
        </p:txBody>
      </p:sp>
      <p:sp>
        <p:nvSpPr>
          <p:cNvPr id="147" name="Freeform 9">
            <a:extLst>
              <a:ext uri="{FF2B5EF4-FFF2-40B4-BE49-F238E27FC236}">
                <a16:creationId xmlns:a16="http://schemas.microsoft.com/office/drawing/2014/main" id="{3277A07F-3DCB-EB4E-A4C5-3AC2621EEECE}"/>
              </a:ext>
            </a:extLst>
          </p:cNvPr>
          <p:cNvSpPr>
            <a:spLocks/>
          </p:cNvSpPr>
          <p:nvPr/>
        </p:nvSpPr>
        <p:spPr bwMode="auto">
          <a:xfrm>
            <a:off x="8251825" y="1560514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48" name="Oval 10">
            <a:extLst>
              <a:ext uri="{FF2B5EF4-FFF2-40B4-BE49-F238E27FC236}">
                <a16:creationId xmlns:a16="http://schemas.microsoft.com/office/drawing/2014/main" id="{AE550E34-2D38-AB47-B2B0-01A963A0A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74186" y="1916113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49" name="Oval 11">
            <a:extLst>
              <a:ext uri="{FF2B5EF4-FFF2-40B4-BE49-F238E27FC236}">
                <a16:creationId xmlns:a16="http://schemas.microsoft.com/office/drawing/2014/main" id="{565183D4-85B7-1845-B865-79BD595B9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50437" y="190658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50" name="Text Box 12">
            <a:extLst>
              <a:ext uri="{FF2B5EF4-FFF2-40B4-BE49-F238E27FC236}">
                <a16:creationId xmlns:a16="http://schemas.microsoft.com/office/drawing/2014/main" id="{CC6BB5AB-E88A-0F49-BE02-9E798C7F91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4361" y="1766889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51" name="Oval 16">
            <a:extLst>
              <a:ext uri="{FF2B5EF4-FFF2-40B4-BE49-F238E27FC236}">
                <a16:creationId xmlns:a16="http://schemas.microsoft.com/office/drawing/2014/main" id="{DF28A1BD-E7AE-564D-8404-353646DAE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8086" y="295592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52" name="Oval 17">
            <a:extLst>
              <a:ext uri="{FF2B5EF4-FFF2-40B4-BE49-F238E27FC236}">
                <a16:creationId xmlns:a16="http://schemas.microsoft.com/office/drawing/2014/main" id="{641D05D7-9420-C94E-9845-2098C96DC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8662" y="3511550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53" name="Freeform 19">
            <a:extLst>
              <a:ext uri="{FF2B5EF4-FFF2-40B4-BE49-F238E27FC236}">
                <a16:creationId xmlns:a16="http://schemas.microsoft.com/office/drawing/2014/main" id="{E7A65910-E352-FB47-ADDA-17CF42854621}"/>
              </a:ext>
            </a:extLst>
          </p:cNvPr>
          <p:cNvSpPr>
            <a:spLocks/>
          </p:cNvSpPr>
          <p:nvPr/>
        </p:nvSpPr>
        <p:spPr bwMode="auto">
          <a:xfrm>
            <a:off x="9572624" y="2301877"/>
            <a:ext cx="179387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54" name="Freeform 20">
            <a:extLst>
              <a:ext uri="{FF2B5EF4-FFF2-40B4-BE49-F238E27FC236}">
                <a16:creationId xmlns:a16="http://schemas.microsoft.com/office/drawing/2014/main" id="{63538698-E686-594C-AF13-6ECC8257FB4E}"/>
              </a:ext>
            </a:extLst>
          </p:cNvPr>
          <p:cNvSpPr>
            <a:spLocks/>
          </p:cNvSpPr>
          <p:nvPr/>
        </p:nvSpPr>
        <p:spPr bwMode="auto">
          <a:xfrm>
            <a:off x="9990136" y="2498725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55" name="Oval 22">
            <a:extLst>
              <a:ext uri="{FF2B5EF4-FFF2-40B4-BE49-F238E27FC236}">
                <a16:creationId xmlns:a16="http://schemas.microsoft.com/office/drawing/2014/main" id="{0FDFEAC6-1315-1846-8F5C-0C38D3186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5962" y="149066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56" name="Freeform 23">
            <a:extLst>
              <a:ext uri="{FF2B5EF4-FFF2-40B4-BE49-F238E27FC236}">
                <a16:creationId xmlns:a16="http://schemas.microsoft.com/office/drawing/2014/main" id="{F673763F-7602-1246-8429-456C395443EB}"/>
              </a:ext>
            </a:extLst>
          </p:cNvPr>
          <p:cNvSpPr>
            <a:spLocks/>
          </p:cNvSpPr>
          <p:nvPr/>
        </p:nvSpPr>
        <p:spPr bwMode="auto">
          <a:xfrm>
            <a:off x="9034462" y="2395539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57" name="Freeform 24">
            <a:extLst>
              <a:ext uri="{FF2B5EF4-FFF2-40B4-BE49-F238E27FC236}">
                <a16:creationId xmlns:a16="http://schemas.microsoft.com/office/drawing/2014/main" id="{CDF03626-B320-DA45-8297-D3F3F1D5D705}"/>
              </a:ext>
            </a:extLst>
          </p:cNvPr>
          <p:cNvSpPr>
            <a:spLocks/>
          </p:cNvSpPr>
          <p:nvPr/>
        </p:nvSpPr>
        <p:spPr bwMode="auto">
          <a:xfrm>
            <a:off x="9290050" y="2127251"/>
            <a:ext cx="747712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58" name="Oval 25">
            <a:extLst>
              <a:ext uri="{FF2B5EF4-FFF2-40B4-BE49-F238E27FC236}">
                <a16:creationId xmlns:a16="http://schemas.microsoft.com/office/drawing/2014/main" id="{8ADFCF55-83C1-5C43-B0F9-DB4B12CDE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8412" y="4929189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59" name="Text Box 26">
            <a:extLst>
              <a:ext uri="{FF2B5EF4-FFF2-40B4-BE49-F238E27FC236}">
                <a16:creationId xmlns:a16="http://schemas.microsoft.com/office/drawing/2014/main" id="{8E60FC0D-00ED-4C42-AC82-C90A9E57E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8300" y="249555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3</a:t>
            </a:r>
          </a:p>
        </p:txBody>
      </p:sp>
      <p:sp>
        <p:nvSpPr>
          <p:cNvPr id="160" name="Text Box 27">
            <a:extLst>
              <a:ext uri="{FF2B5EF4-FFF2-40B4-BE49-F238E27FC236}">
                <a16:creationId xmlns:a16="http://schemas.microsoft.com/office/drawing/2014/main" id="{41C5028B-17E6-A442-A6F9-8AB4ABB18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01300" y="2100263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2</a:t>
            </a:r>
          </a:p>
        </p:txBody>
      </p:sp>
      <p:sp>
        <p:nvSpPr>
          <p:cNvPr id="161" name="Text Box 28">
            <a:extLst>
              <a:ext uri="{FF2B5EF4-FFF2-40B4-BE49-F238E27FC236}">
                <a16:creationId xmlns:a16="http://schemas.microsoft.com/office/drawing/2014/main" id="{5B27A74C-9ACC-C745-989A-89045C0304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1274" y="172243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c </a:t>
            </a:r>
            <a:r>
              <a:rPr lang="en-US"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3601909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Informed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5">
            <a:extLst>
              <a:ext uri="{FF2B5EF4-FFF2-40B4-BE49-F238E27FC236}">
                <a16:creationId xmlns:a16="http://schemas.microsoft.com/office/drawing/2014/main" id="{98417B0F-22FD-804F-8284-9FB253500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4662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Heuristic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Z:\Shared with PC\smallMaze.png">
            <a:extLst>
              <a:ext uri="{FF2B5EF4-FFF2-40B4-BE49-F238E27FC236}">
                <a16:creationId xmlns:a16="http://schemas.microsoft.com/office/drawing/2014/main" id="{B20D5A10-A010-234A-A859-E24212C42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9465" y="3149936"/>
            <a:ext cx="6623051" cy="297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BB17E7BE-1E21-8F46-983D-34417035C7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5" y="870287"/>
            <a:ext cx="6858000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/>
          <a:lstStyle/>
          <a:p>
            <a:pPr marL="342866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800" kern="0" dirty="0">
                <a:solidFill>
                  <a:schemeClr val="accent2"/>
                </a:solidFill>
                <a:latin typeface="Calibri" pitchFamily="34" charset="0"/>
                <a:cs typeface="+mn-cs"/>
              </a:rPr>
              <a:t>A heuristic is: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A function that </a:t>
            </a:r>
            <a:r>
              <a:rPr lang="en-US" sz="2000" i="1" kern="0" dirty="0">
                <a:latin typeface="Calibri" pitchFamily="34" charset="0"/>
                <a:cs typeface="+mn-cs"/>
              </a:rPr>
              <a:t>estimates</a:t>
            </a:r>
            <a:r>
              <a:rPr lang="en-US" sz="2000" kern="0" dirty="0">
                <a:latin typeface="Calibri" pitchFamily="34" charset="0"/>
                <a:cs typeface="+mn-cs"/>
              </a:rPr>
              <a:t> how close a state is to a goal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Designed for a particular search problem</a:t>
            </a:r>
          </a:p>
          <a:p>
            <a:pPr marL="800021" lvl="1" indent="-342866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latin typeface="Calibri" pitchFamily="34" charset="0"/>
                <a:cs typeface="+mn-cs"/>
              </a:rPr>
              <a:t>Examples: Manhattan distance, Euclidean distance for </a:t>
            </a:r>
            <a:r>
              <a:rPr lang="en-US" sz="2000" kern="0" dirty="0" err="1">
                <a:latin typeface="Calibri" pitchFamily="34" charset="0"/>
                <a:cs typeface="+mn-cs"/>
              </a:rPr>
              <a:t>pathing</a:t>
            </a:r>
            <a:endParaRPr lang="en-US" sz="2000" kern="0" dirty="0">
              <a:latin typeface="Calibri" pitchFamily="34" charset="0"/>
              <a:cs typeface="+mn-cs"/>
            </a:endParaRPr>
          </a:p>
        </p:txBody>
      </p:sp>
      <p:grpSp>
        <p:nvGrpSpPr>
          <p:cNvPr id="20" name="Group 18">
            <a:extLst>
              <a:ext uri="{FF2B5EF4-FFF2-40B4-BE49-F238E27FC236}">
                <a16:creationId xmlns:a16="http://schemas.microsoft.com/office/drawing/2014/main" id="{208E9FF7-7B0F-E14B-B21A-2F2D59F640F1}"/>
              </a:ext>
            </a:extLst>
          </p:cNvPr>
          <p:cNvGrpSpPr>
            <a:grpSpLocks/>
          </p:cNvGrpSpPr>
          <p:nvPr/>
        </p:nvGrpSpPr>
        <p:grpSpPr bwMode="auto">
          <a:xfrm>
            <a:off x="1129358" y="3729373"/>
            <a:ext cx="3025775" cy="1924051"/>
            <a:chOff x="1573306" y="4155142"/>
            <a:chExt cx="3025588" cy="1922929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579AEB3-87FB-8F41-8F06-5FE70DFF3CA6}"/>
                </a:ext>
              </a:extLst>
            </p:cNvPr>
            <p:cNvSpPr/>
            <p:nvPr/>
          </p:nvSpPr>
          <p:spPr>
            <a:xfrm>
              <a:off x="1573306" y="4578757"/>
              <a:ext cx="3025588" cy="1499314"/>
            </a:xfrm>
            <a:custGeom>
              <a:avLst/>
              <a:gdLst>
                <a:gd name="connsiteX0" fmla="*/ 3065929 w 3065929"/>
                <a:gd name="connsiteY0" fmla="*/ 13447 h 1479177"/>
                <a:gd name="connsiteX1" fmla="*/ 0 w 3065929"/>
                <a:gd name="connsiteY1" fmla="*/ 0 h 1479177"/>
                <a:gd name="connsiteX2" fmla="*/ 26894 w 3065929"/>
                <a:gd name="connsiteY2" fmla="*/ 1479177 h 1479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65929" h="1479177">
                  <a:moveTo>
                    <a:pt x="3065929" y="13447"/>
                  </a:moveTo>
                  <a:lnTo>
                    <a:pt x="0" y="0"/>
                  </a:lnTo>
                  <a:lnTo>
                    <a:pt x="26894" y="1479177"/>
                  </a:lnTo>
                </a:path>
              </a:pathLst>
            </a:cu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3334FE8C-249B-D547-9555-525905C7E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4976" y="4155142"/>
              <a:ext cx="441119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10</a:t>
              </a:r>
            </a:p>
          </p:txBody>
        </p:sp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6EC5A96C-E0BC-DD46-BC36-2D9AD2549E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1236" y="4953001"/>
              <a:ext cx="312887" cy="3691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5</a:t>
              </a:r>
            </a:p>
          </p:txBody>
        </p:sp>
      </p:grpSp>
      <p:grpSp>
        <p:nvGrpSpPr>
          <p:cNvPr id="24" name="Group 19">
            <a:extLst>
              <a:ext uri="{FF2B5EF4-FFF2-40B4-BE49-F238E27FC236}">
                <a16:creationId xmlns:a16="http://schemas.microsoft.com/office/drawing/2014/main" id="{92661707-9FC6-B645-BAE8-050CE2476214}"/>
              </a:ext>
            </a:extLst>
          </p:cNvPr>
          <p:cNvGrpSpPr>
            <a:grpSpLocks/>
          </p:cNvGrpSpPr>
          <p:nvPr/>
        </p:nvGrpSpPr>
        <p:grpSpPr bwMode="auto">
          <a:xfrm>
            <a:off x="1210322" y="4146888"/>
            <a:ext cx="2978143" cy="1506537"/>
            <a:chOff x="1653989" y="4572529"/>
            <a:chExt cx="2978334" cy="1505542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1CEC4F1-7089-0342-8061-5A41501AFBC0}"/>
                </a:ext>
              </a:extLst>
            </p:cNvPr>
            <p:cNvCxnSpPr/>
            <p:nvPr/>
          </p:nvCxnSpPr>
          <p:spPr>
            <a:xfrm flipH="1">
              <a:off x="1653989" y="4572529"/>
              <a:ext cx="2978334" cy="150554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id="{88AA7796-64AA-E34D-B861-E8FEBB73E6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16625" y="5356413"/>
              <a:ext cx="620787" cy="369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11.2</a:t>
              </a:r>
            </a:p>
          </p:txBody>
        </p:sp>
      </p:grpSp>
      <p:pic>
        <p:nvPicPr>
          <p:cNvPr id="29" name="Picture 4">
            <a:extLst>
              <a:ext uri="{FF2B5EF4-FFF2-40B4-BE49-F238E27FC236}">
                <a16:creationId xmlns:a16="http://schemas.microsoft.com/office/drawing/2014/main" id="{DE627F7D-3019-EF48-A80E-92248E0C5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5288" y="1175087"/>
            <a:ext cx="3407831" cy="2300286"/>
          </a:xfrm>
          <a:prstGeom prst="rect">
            <a:avLst/>
          </a:prstGeom>
          <a:noFill/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CF418465-8784-C94A-BD51-D71177B3E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27065" y="3767462"/>
            <a:ext cx="3476133" cy="237424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754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Heuristic Function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4">
            <a:extLst>
              <a:ext uri="{FF2B5EF4-FFF2-40B4-BE49-F238E27FC236}">
                <a16:creationId xmlns:a16="http://schemas.microsoft.com/office/drawing/2014/main" id="{DFC6874D-82A8-EE43-B061-740BCB892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4689" y="1307862"/>
            <a:ext cx="8329612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E01A993E-B7E6-F443-B830-CD9DCF84D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5611017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00000"/>
                </a:solidFill>
              </a:rPr>
              <a:t>h(x)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3EE17B5-3122-2841-B237-255A9A34601C}"/>
              </a:ext>
            </a:extLst>
          </p:cNvPr>
          <p:cNvSpPr/>
          <p:nvPr/>
        </p:nvSpPr>
        <p:spPr>
          <a:xfrm>
            <a:off x="8458200" y="1267617"/>
            <a:ext cx="1905000" cy="426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70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Heuristic Function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79E066-9E72-254E-8F19-CC392F3DAA68}"/>
              </a:ext>
            </a:extLst>
          </p:cNvPr>
          <p:cNvCxnSpPr/>
          <p:nvPr/>
        </p:nvCxnSpPr>
        <p:spPr>
          <a:xfrm flipV="1">
            <a:off x="3628611" y="1975852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129929-FB09-AC4C-9316-C8BDD9F22BBC}"/>
              </a:ext>
            </a:extLst>
          </p:cNvPr>
          <p:cNvCxnSpPr/>
          <p:nvPr/>
        </p:nvCxnSpPr>
        <p:spPr>
          <a:xfrm flipV="1">
            <a:off x="3557173" y="2072690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C010240-3E16-744B-9668-90AF3EC49825}"/>
              </a:ext>
            </a:extLst>
          </p:cNvPr>
          <p:cNvCxnSpPr/>
          <p:nvPr/>
        </p:nvCxnSpPr>
        <p:spPr>
          <a:xfrm flipV="1">
            <a:off x="3380960" y="1877428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E8B79B-9FD6-664B-9FE9-D19999ADC47F}"/>
              </a:ext>
            </a:extLst>
          </p:cNvPr>
          <p:cNvCxnSpPr/>
          <p:nvPr/>
        </p:nvCxnSpPr>
        <p:spPr>
          <a:xfrm flipV="1">
            <a:off x="3487323" y="216794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9368FB-76CA-DD4E-85C3-3461A59FC903}"/>
              </a:ext>
            </a:extLst>
          </p:cNvPr>
          <p:cNvCxnSpPr/>
          <p:nvPr/>
        </p:nvCxnSpPr>
        <p:spPr>
          <a:xfrm flipV="1">
            <a:off x="3573049" y="3201403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E8A59C-1346-2044-9F74-43EF60B3099D}"/>
              </a:ext>
            </a:extLst>
          </p:cNvPr>
          <p:cNvCxnSpPr/>
          <p:nvPr/>
        </p:nvCxnSpPr>
        <p:spPr>
          <a:xfrm>
            <a:off x="3644486" y="300772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A863B5-1081-A640-8DE6-70EF54FA153A}"/>
              </a:ext>
            </a:extLst>
          </p:cNvPr>
          <p:cNvCxnSpPr/>
          <p:nvPr/>
        </p:nvCxnSpPr>
        <p:spPr>
          <a:xfrm>
            <a:off x="3396836" y="3104564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0F6304D-49F5-CE48-88FB-63AC5860C57D}"/>
              </a:ext>
            </a:extLst>
          </p:cNvPr>
          <p:cNvCxnSpPr/>
          <p:nvPr/>
        </p:nvCxnSpPr>
        <p:spPr>
          <a:xfrm flipV="1">
            <a:off x="3503199" y="329665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20A587A-F85D-2C43-8620-E2C2F00512DA}"/>
              </a:ext>
            </a:extLst>
          </p:cNvPr>
          <p:cNvCxnSpPr/>
          <p:nvPr/>
        </p:nvCxnSpPr>
        <p:spPr>
          <a:xfrm>
            <a:off x="5519324" y="1745665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1E3E33-931B-2744-B37A-6DE37FC89CAC}"/>
              </a:ext>
            </a:extLst>
          </p:cNvPr>
          <p:cNvCxnSpPr/>
          <p:nvPr/>
        </p:nvCxnSpPr>
        <p:spPr>
          <a:xfrm>
            <a:off x="5766974" y="1648827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A283B4-79BB-1042-96CC-19549B9DFD32}"/>
              </a:ext>
            </a:extLst>
          </p:cNvPr>
          <p:cNvCxnSpPr/>
          <p:nvPr/>
        </p:nvCxnSpPr>
        <p:spPr>
          <a:xfrm>
            <a:off x="5695535" y="1551990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099804-1C1B-F04C-8B72-DE190F31EAC3}"/>
              </a:ext>
            </a:extLst>
          </p:cNvPr>
          <p:cNvCxnSpPr/>
          <p:nvPr/>
        </p:nvCxnSpPr>
        <p:spPr>
          <a:xfrm>
            <a:off x="5625685" y="1455152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 81">
            <a:extLst>
              <a:ext uri="{FF2B5EF4-FFF2-40B4-BE49-F238E27FC236}">
                <a16:creationId xmlns:a16="http://schemas.microsoft.com/office/drawing/2014/main" id="{7020BA70-ABD9-984B-9F4B-927EF0B83B0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695160" y="4163428"/>
            <a:ext cx="1025525" cy="195263"/>
            <a:chOff x="914400" y="6033654"/>
            <a:chExt cx="1025380" cy="194975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5F5D7D5-1846-0D46-953B-392D78355F34}"/>
                </a:ext>
              </a:extLst>
            </p:cNvPr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DE79557-5565-B14D-A17D-CEB9C4182E07}"/>
                </a:ext>
              </a:extLst>
            </p:cNvPr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A8E7476-D28B-4740-AF44-9E163E0294E5}"/>
                </a:ext>
              </a:extLst>
            </p:cNvPr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12A556-8162-3845-A2C8-CAB61F344624}"/>
              </a:ext>
            </a:extLst>
          </p:cNvPr>
          <p:cNvCxnSpPr/>
          <p:nvPr/>
        </p:nvCxnSpPr>
        <p:spPr>
          <a:xfrm flipV="1">
            <a:off x="2801523" y="445394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87">
            <a:extLst>
              <a:ext uri="{FF2B5EF4-FFF2-40B4-BE49-F238E27FC236}">
                <a16:creationId xmlns:a16="http://schemas.microsoft.com/office/drawing/2014/main" id="{739CFE26-DE2E-7A46-AF8C-5704FF6DEB4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676360" y="3831640"/>
            <a:ext cx="1025525" cy="290513"/>
            <a:chOff x="2175020" y="6019800"/>
            <a:chExt cx="1025380" cy="290946"/>
          </a:xfrm>
        </p:grpSpPr>
        <p:grpSp>
          <p:nvGrpSpPr>
            <p:cNvPr id="32" name="Group 82">
              <a:extLst>
                <a:ext uri="{FF2B5EF4-FFF2-40B4-BE49-F238E27FC236}">
                  <a16:creationId xmlns:a16="http://schemas.microsoft.com/office/drawing/2014/main" id="{2D6D87E9-1C08-F14C-94A1-5ED1482442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EB93457-A4D1-D749-B33B-37980B144E34}"/>
                  </a:ext>
                </a:extLst>
              </p:cNvPr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AE25EF4-7812-004B-8097-03EB8B63CFD4}"/>
                  </a:ext>
                </a:extLst>
              </p:cNvPr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D96ED14-B8D4-FC41-B7FC-3BC794B5F49D}"/>
                  </a:ext>
                </a:extLst>
              </p:cNvPr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CDD8494-207F-8B41-9490-A44FE1F0DCBF}"/>
                </a:ext>
              </a:extLst>
            </p:cNvPr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5A11ABA-DE96-7946-8F39-12E4B970A0BA}"/>
              </a:ext>
            </a:extLst>
          </p:cNvPr>
          <p:cNvCxnSpPr/>
          <p:nvPr/>
        </p:nvCxnSpPr>
        <p:spPr>
          <a:xfrm>
            <a:off x="9476960" y="366495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249A24-1925-8544-B504-920632F788FD}"/>
              </a:ext>
            </a:extLst>
          </p:cNvPr>
          <p:cNvCxnSpPr/>
          <p:nvPr/>
        </p:nvCxnSpPr>
        <p:spPr>
          <a:xfrm flipV="1">
            <a:off x="9724611" y="3374440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C86D0F-DF07-814A-898D-383AE61FCD76}"/>
              </a:ext>
            </a:extLst>
          </p:cNvPr>
          <p:cNvCxnSpPr/>
          <p:nvPr/>
        </p:nvCxnSpPr>
        <p:spPr>
          <a:xfrm flipV="1">
            <a:off x="9653173" y="3471278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A1A8E2-00F9-2A4D-98E7-C2BDE9C9983B}"/>
              </a:ext>
            </a:extLst>
          </p:cNvPr>
          <p:cNvCxnSpPr/>
          <p:nvPr/>
        </p:nvCxnSpPr>
        <p:spPr>
          <a:xfrm flipV="1">
            <a:off x="9583323" y="3568114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E62B3AB-580B-8D4E-8111-AEECD0758282}"/>
              </a:ext>
            </a:extLst>
          </p:cNvPr>
          <p:cNvCxnSpPr/>
          <p:nvPr/>
        </p:nvCxnSpPr>
        <p:spPr>
          <a:xfrm>
            <a:off x="5473286" y="306805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D9B8F6F-2647-4F44-8888-0B0D8D6F38B4}"/>
              </a:ext>
            </a:extLst>
          </p:cNvPr>
          <p:cNvCxnSpPr/>
          <p:nvPr/>
        </p:nvCxnSpPr>
        <p:spPr>
          <a:xfrm>
            <a:off x="5720935" y="2971214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94">
            <a:extLst>
              <a:ext uri="{FF2B5EF4-FFF2-40B4-BE49-F238E27FC236}">
                <a16:creationId xmlns:a16="http://schemas.microsoft.com/office/drawing/2014/main" id="{99CFF4EE-670E-3947-8C55-90D416FDAE36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579648" y="2779127"/>
            <a:ext cx="812800" cy="96837"/>
            <a:chOff x="6278274" y="6096000"/>
            <a:chExt cx="813233" cy="96982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CA23DC2-7836-CC4F-82CE-9A6F6558E636}"/>
                </a:ext>
              </a:extLst>
            </p:cNvPr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D9287E2-000F-FA46-AB1F-D4E3F1384AE9}"/>
                </a:ext>
              </a:extLst>
            </p:cNvPr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8DF433C-E5F8-2641-B5BD-9AE5F7DB2572}"/>
              </a:ext>
            </a:extLst>
          </p:cNvPr>
          <p:cNvCxnSpPr/>
          <p:nvPr/>
        </p:nvCxnSpPr>
        <p:spPr>
          <a:xfrm rot="10800000" flipV="1">
            <a:off x="4558885" y="1774239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F4B735D-51B2-CF46-8F1A-12EB37CED063}"/>
              </a:ext>
            </a:extLst>
          </p:cNvPr>
          <p:cNvCxnSpPr/>
          <p:nvPr/>
        </p:nvCxnSpPr>
        <p:spPr>
          <a:xfrm rot="5400000" flipH="1" flipV="1">
            <a:off x="3647660" y="2601327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5AC294A-8449-614A-84D3-334E20E0EE31}"/>
              </a:ext>
            </a:extLst>
          </p:cNvPr>
          <p:cNvCxnSpPr/>
          <p:nvPr/>
        </p:nvCxnSpPr>
        <p:spPr>
          <a:xfrm flipV="1">
            <a:off x="3304760" y="3477627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A5E683B-3728-2A4D-98F8-F53403FE8AAC}"/>
              </a:ext>
            </a:extLst>
          </p:cNvPr>
          <p:cNvCxnSpPr/>
          <p:nvPr/>
        </p:nvCxnSpPr>
        <p:spPr>
          <a:xfrm rot="10800000">
            <a:off x="4330285" y="352683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5FE0734-5B6B-2B45-8746-06F5DFBE8BE1}"/>
              </a:ext>
            </a:extLst>
          </p:cNvPr>
          <p:cNvCxnSpPr/>
          <p:nvPr/>
        </p:nvCxnSpPr>
        <p:spPr>
          <a:xfrm flipV="1">
            <a:off x="5949535" y="4973052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80">
            <a:extLst>
              <a:ext uri="{FF2B5EF4-FFF2-40B4-BE49-F238E27FC236}">
                <a16:creationId xmlns:a16="http://schemas.microsoft.com/office/drawing/2014/main" id="{DAD0B153-82E0-174B-90B2-36672958153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701886" y="4684128"/>
            <a:ext cx="1025525" cy="193675"/>
            <a:chOff x="3200400" y="5791200"/>
            <a:chExt cx="1025380" cy="19396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9C501AE-78D1-D44B-97C2-B8F5AAE4EE27}"/>
                </a:ext>
              </a:extLst>
            </p:cNvPr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E061B06-718E-1F40-9F62-DC78EC9DD555}"/>
                </a:ext>
              </a:extLst>
            </p:cNvPr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70DF8DA-B75F-9B41-80A4-2C85279AA53D}"/>
                </a:ext>
              </a:extLst>
            </p:cNvPr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DB1BDCA-4217-6D43-B33E-B25EE53AF886}"/>
              </a:ext>
            </a:extLst>
          </p:cNvPr>
          <p:cNvCxnSpPr/>
          <p:nvPr/>
        </p:nvCxnSpPr>
        <p:spPr>
          <a:xfrm flipV="1">
            <a:off x="2866611" y="5273090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oup 86">
            <a:extLst>
              <a:ext uri="{FF2B5EF4-FFF2-40B4-BE49-F238E27FC236}">
                <a16:creationId xmlns:a16="http://schemas.microsoft.com/office/drawing/2014/main" id="{04C777C9-F261-B441-A11F-FEC015DDD6B7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618960" y="5077828"/>
            <a:ext cx="1025525" cy="98425"/>
            <a:chOff x="1752600" y="5562600"/>
            <a:chExt cx="1025380" cy="97993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749B739-9B11-8A46-8657-DED283D2F9AA}"/>
                </a:ext>
              </a:extLst>
            </p:cNvPr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6BB8E4C-71E4-7A46-8186-EDC6EE3AD29E}"/>
                </a:ext>
              </a:extLst>
            </p:cNvPr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D21AF3-0C42-564A-A246-570BBC835C3B}"/>
              </a:ext>
            </a:extLst>
          </p:cNvPr>
          <p:cNvCxnSpPr/>
          <p:nvPr/>
        </p:nvCxnSpPr>
        <p:spPr>
          <a:xfrm flipV="1">
            <a:off x="2725323" y="5368340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1" name="Group 92">
            <a:extLst>
              <a:ext uri="{FF2B5EF4-FFF2-40B4-BE49-F238E27FC236}">
                <a16:creationId xmlns:a16="http://schemas.microsoft.com/office/drawing/2014/main" id="{C258DA9C-977B-4744-AF1C-06CD9B9C704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108036" y="5446127"/>
            <a:ext cx="1025525" cy="290512"/>
            <a:chOff x="2479820" y="6019800"/>
            <a:chExt cx="1025380" cy="290946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4B65741-D7C4-584E-9C5E-A50FE39597CE}"/>
                </a:ext>
              </a:extLst>
            </p:cNvPr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3" name="Group 88">
              <a:extLst>
                <a:ext uri="{FF2B5EF4-FFF2-40B4-BE49-F238E27FC236}">
                  <a16:creationId xmlns:a16="http://schemas.microsoft.com/office/drawing/2014/main" id="{323D80F1-6454-6343-83C5-0BBEBDBF5679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8FA3C93-A480-2545-9C48-77DEE178A924}"/>
                  </a:ext>
                </a:extLst>
              </p:cNvPr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27A5161-265D-D645-81B4-F9E4B8C4A6B8}"/>
                  </a:ext>
                </a:extLst>
              </p:cNvPr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0E0BF94-861A-944A-912C-A2EB0DA0F685}"/>
                </a:ext>
              </a:extLst>
            </p:cNvPr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7" name="Group 98">
            <a:extLst>
              <a:ext uri="{FF2B5EF4-FFF2-40B4-BE49-F238E27FC236}">
                <a16:creationId xmlns:a16="http://schemas.microsoft.com/office/drawing/2014/main" id="{C802895A-C48B-3C40-9F62-95CEDEC29EE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302086" y="3298240"/>
            <a:ext cx="1025525" cy="290513"/>
            <a:chOff x="4267200" y="5119254"/>
            <a:chExt cx="1025380" cy="290946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CD1E1E8-1F33-C649-97B1-6373B5E891D9}"/>
                </a:ext>
              </a:extLst>
            </p:cNvPr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9" name="Group 94">
              <a:extLst>
                <a:ext uri="{FF2B5EF4-FFF2-40B4-BE49-F238E27FC236}">
                  <a16:creationId xmlns:a16="http://schemas.microsoft.com/office/drawing/2014/main" id="{97C8D588-FE03-0B45-B52B-CAD2B4F5688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D72FFC4E-D213-7549-A1E0-E5521F0C548C}"/>
                  </a:ext>
                </a:extLst>
              </p:cNvPr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6F1338A7-B4E5-6E4C-90C9-7755CA8C47B6}"/>
                  </a:ext>
                </a:extLst>
              </p:cNvPr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CB6CBEE-F370-124A-8838-B699FB1DDC65}"/>
                  </a:ext>
                </a:extLst>
              </p:cNvPr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A1EFCC4-3AE7-4B45-8B1F-65B41F61B5E5}"/>
              </a:ext>
            </a:extLst>
          </p:cNvPr>
          <p:cNvCxnSpPr/>
          <p:nvPr/>
        </p:nvCxnSpPr>
        <p:spPr>
          <a:xfrm flipV="1">
            <a:off x="8562560" y="5417552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4" name="Group 106">
            <a:extLst>
              <a:ext uri="{FF2B5EF4-FFF2-40B4-BE49-F238E27FC236}">
                <a16:creationId xmlns:a16="http://schemas.microsoft.com/office/drawing/2014/main" id="{7D66045C-2AEC-D143-A575-F761B0A0E97A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668923" y="5127040"/>
            <a:ext cx="812800" cy="193675"/>
            <a:chOff x="4338494" y="6019800"/>
            <a:chExt cx="813233" cy="193964"/>
          </a:xfrm>
        </p:grpSpPr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6E8F5BE-9E4C-8D4A-B49B-1265D5065164}"/>
                </a:ext>
              </a:extLst>
            </p:cNvPr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3143D8F6-308B-6F47-A247-3C564574708D}"/>
                </a:ext>
              </a:extLst>
            </p:cNvPr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827A3D27-1EBB-8D4F-AFFF-E6EC642DB5EC}"/>
                </a:ext>
              </a:extLst>
            </p:cNvPr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9192AE5-B668-CD43-BA64-8279A765BC8F}"/>
              </a:ext>
            </a:extLst>
          </p:cNvPr>
          <p:cNvCxnSpPr/>
          <p:nvPr/>
        </p:nvCxnSpPr>
        <p:spPr>
          <a:xfrm rot="5400000" flipH="1" flipV="1">
            <a:off x="3034092" y="4746834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7AC3EE6-56AB-104B-AB12-4AD226BA627A}"/>
              </a:ext>
            </a:extLst>
          </p:cNvPr>
          <p:cNvCxnSpPr/>
          <p:nvPr/>
        </p:nvCxnSpPr>
        <p:spPr>
          <a:xfrm rot="10800000">
            <a:off x="3720685" y="5203239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D65E9BF-4D2A-8941-9010-A1ABDEAAAC16}"/>
              </a:ext>
            </a:extLst>
          </p:cNvPr>
          <p:cNvCxnSpPr/>
          <p:nvPr/>
        </p:nvCxnSpPr>
        <p:spPr>
          <a:xfrm rot="10800000" flipV="1">
            <a:off x="5168485" y="5279439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FFD97E4-37A8-E548-BC8A-8F50A027BFCD}"/>
              </a:ext>
            </a:extLst>
          </p:cNvPr>
          <p:cNvCxnSpPr/>
          <p:nvPr/>
        </p:nvCxnSpPr>
        <p:spPr>
          <a:xfrm rot="10800000">
            <a:off x="5549485" y="4288839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7DA5BE5-B3DA-944C-8BDF-E343AAAEFC4A}"/>
              </a:ext>
            </a:extLst>
          </p:cNvPr>
          <p:cNvCxnSpPr/>
          <p:nvPr/>
        </p:nvCxnSpPr>
        <p:spPr>
          <a:xfrm rot="10800000" flipV="1">
            <a:off x="6311485" y="3755439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17CB2A-99B7-5D43-9151-74AC447D52C6}"/>
              </a:ext>
            </a:extLst>
          </p:cNvPr>
          <p:cNvCxnSpPr/>
          <p:nvPr/>
        </p:nvCxnSpPr>
        <p:spPr>
          <a:xfrm>
            <a:off x="6657560" y="2841039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8BA32AC-E4BA-594D-A224-BA7ABD11A7DB}"/>
              </a:ext>
            </a:extLst>
          </p:cNvPr>
          <p:cNvCxnSpPr/>
          <p:nvPr/>
        </p:nvCxnSpPr>
        <p:spPr>
          <a:xfrm rot="5400000">
            <a:off x="5739192" y="2270334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D3C1A66-04B5-3A4D-9369-2EA70997D6CF}"/>
              </a:ext>
            </a:extLst>
          </p:cNvPr>
          <p:cNvCxnSpPr/>
          <p:nvPr/>
        </p:nvCxnSpPr>
        <p:spPr>
          <a:xfrm>
            <a:off x="7706898" y="4495214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2233890-D252-634F-A957-7CC6F922B4F6}"/>
              </a:ext>
            </a:extLst>
          </p:cNvPr>
          <p:cNvCxnSpPr/>
          <p:nvPr/>
        </p:nvCxnSpPr>
        <p:spPr>
          <a:xfrm flipV="1">
            <a:off x="7530686" y="4592052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7" name="Group 131">
            <a:extLst>
              <a:ext uri="{FF2B5EF4-FFF2-40B4-BE49-F238E27FC236}">
                <a16:creationId xmlns:a16="http://schemas.microsoft.com/office/drawing/2014/main" id="{24355AEC-69C5-8446-BB1F-C3C353B629C6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637048" y="4303127"/>
            <a:ext cx="812800" cy="96837"/>
            <a:chOff x="6472094" y="4738254"/>
            <a:chExt cx="813233" cy="97993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6A86502-B444-354C-85F0-1B6F90B8E086}"/>
                </a:ext>
              </a:extLst>
            </p:cNvPr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3D67668-BA77-4947-BE22-A7D872B260DD}"/>
                </a:ext>
              </a:extLst>
            </p:cNvPr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0531678-5BA8-B047-8D22-EBEC1E9F39A9}"/>
              </a:ext>
            </a:extLst>
          </p:cNvPr>
          <p:cNvCxnSpPr/>
          <p:nvPr/>
        </p:nvCxnSpPr>
        <p:spPr>
          <a:xfrm rot="10800000">
            <a:off x="6768685" y="1926639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B2F0181-0AC1-EA4C-B23A-9576B4B47B4D}"/>
              </a:ext>
            </a:extLst>
          </p:cNvPr>
          <p:cNvCxnSpPr/>
          <p:nvPr/>
        </p:nvCxnSpPr>
        <p:spPr>
          <a:xfrm rot="16200000" flipH="1">
            <a:off x="7721185" y="3869739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6679CF8-F689-E545-8748-DFD1294391A3}"/>
              </a:ext>
            </a:extLst>
          </p:cNvPr>
          <p:cNvCxnSpPr/>
          <p:nvPr/>
        </p:nvCxnSpPr>
        <p:spPr>
          <a:xfrm>
            <a:off x="8216485" y="4746039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184EF56-2325-BA4B-AFAB-AB3CC3D9279D}"/>
              </a:ext>
            </a:extLst>
          </p:cNvPr>
          <p:cNvCxnSpPr/>
          <p:nvPr/>
        </p:nvCxnSpPr>
        <p:spPr>
          <a:xfrm rot="5400000" flipH="1" flipV="1">
            <a:off x="9016585" y="4022139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4" name="Group 168">
            <a:extLst>
              <a:ext uri="{FF2B5EF4-FFF2-40B4-BE49-F238E27FC236}">
                <a16:creationId xmlns:a16="http://schemas.microsoft.com/office/drawing/2014/main" id="{7830C66E-62AA-9A4F-BC6C-2BB443B1DDF7}"/>
              </a:ext>
            </a:extLst>
          </p:cNvPr>
          <p:cNvGrpSpPr>
            <a:grpSpLocks/>
          </p:cNvGrpSpPr>
          <p:nvPr/>
        </p:nvGrpSpPr>
        <p:grpSpPr bwMode="auto">
          <a:xfrm>
            <a:off x="2314160" y="1393240"/>
            <a:ext cx="7086600" cy="4408068"/>
            <a:chOff x="457200" y="2133600"/>
            <a:chExt cx="7086600" cy="4408744"/>
          </a:xfrm>
        </p:grpSpPr>
        <p:sp>
          <p:nvSpPr>
            <p:cNvPr id="95" name="TextBox 150">
              <a:extLst>
                <a:ext uri="{FF2B5EF4-FFF2-40B4-BE49-F238E27FC236}">
                  <a16:creationId xmlns:a16="http://schemas.microsoft.com/office/drawing/2014/main" id="{9A73FED7-F230-5942-A7FF-F43288F356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3000" y="2590799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96" name="TextBox 154">
              <a:extLst>
                <a:ext uri="{FF2B5EF4-FFF2-40B4-BE49-F238E27FC236}">
                  <a16:creationId xmlns:a16="http://schemas.microsoft.com/office/drawing/2014/main" id="{9284DC78-5C7F-0847-B485-2E349B88EF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2133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97" name="TextBox 156">
              <a:extLst>
                <a:ext uri="{FF2B5EF4-FFF2-40B4-BE49-F238E27FC236}">
                  <a16:creationId xmlns:a16="http://schemas.microsoft.com/office/drawing/2014/main" id="{06C6C8BA-CBA8-1F47-8070-1F3AB02DA9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4038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0</a:t>
              </a:r>
            </a:p>
          </p:txBody>
        </p:sp>
        <p:sp>
          <p:nvSpPr>
            <p:cNvPr id="98" name="TextBox 157">
              <a:extLst>
                <a:ext uri="{FF2B5EF4-FFF2-40B4-BE49-F238E27FC236}">
                  <a16:creationId xmlns:a16="http://schemas.microsoft.com/office/drawing/2014/main" id="{E940DBCD-8334-664C-8B2B-C800934E92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57912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9" name="TextBox 158">
              <a:extLst>
                <a:ext uri="{FF2B5EF4-FFF2-40B4-BE49-F238E27FC236}">
                  <a16:creationId xmlns:a16="http://schemas.microsoft.com/office/drawing/2014/main" id="{83904668-4C59-2C49-A98D-4C4A0E8DC9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0" y="4953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00" name="TextBox 159">
              <a:extLst>
                <a:ext uri="{FF2B5EF4-FFF2-40B4-BE49-F238E27FC236}">
                  <a16:creationId xmlns:a16="http://schemas.microsoft.com/office/drawing/2014/main" id="{7527141C-1C8D-6345-8668-1BF883B58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1600" y="39624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01" name="TextBox 161">
              <a:extLst>
                <a:ext uri="{FF2B5EF4-FFF2-40B4-BE49-F238E27FC236}">
                  <a16:creationId xmlns:a16="http://schemas.microsoft.com/office/drawing/2014/main" id="{B014617D-ED90-4241-9DF5-699B989923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76600" y="3429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02" name="TextBox 162">
              <a:extLst>
                <a:ext uri="{FF2B5EF4-FFF2-40B4-BE49-F238E27FC236}">
                  <a16:creationId xmlns:a16="http://schemas.microsoft.com/office/drawing/2014/main" id="{5F23CC72-7A14-1C40-8725-6556BE85CC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4958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03" name="TextBox 163">
              <a:extLst>
                <a:ext uri="{FF2B5EF4-FFF2-40B4-BE49-F238E27FC236}">
                  <a16:creationId xmlns:a16="http://schemas.microsoft.com/office/drawing/2014/main" id="{03DF6C19-E7B2-9140-A8FD-69BACD44E3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200" y="5334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04" name="TextBox 164">
              <a:extLst>
                <a:ext uri="{FF2B5EF4-FFF2-40B4-BE49-F238E27FC236}">
                  <a16:creationId xmlns:a16="http://schemas.microsoft.com/office/drawing/2014/main" id="{538BC172-F9E1-0243-929C-45DACF94F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05000" y="6096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3</a:t>
              </a:r>
            </a:p>
          </p:txBody>
        </p:sp>
        <p:sp>
          <p:nvSpPr>
            <p:cNvPr id="105" name="TextBox 165">
              <a:extLst>
                <a:ext uri="{FF2B5EF4-FFF2-40B4-BE49-F238E27FC236}">
                  <a16:creationId xmlns:a16="http://schemas.microsoft.com/office/drawing/2014/main" id="{B906CE34-39B1-5A4A-841C-F089C9B66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4876801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06" name="TextBox 166">
              <a:extLst>
                <a:ext uri="{FF2B5EF4-FFF2-40B4-BE49-F238E27FC236}">
                  <a16:creationId xmlns:a16="http://schemas.microsoft.com/office/drawing/2014/main" id="{31F0B29D-EBC4-074A-979A-F2EBA841D6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200" y="57150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  <p:sp>
          <p:nvSpPr>
            <p:cNvPr id="107" name="TextBox 167">
              <a:extLst>
                <a:ext uri="{FF2B5EF4-FFF2-40B4-BE49-F238E27FC236}">
                  <a16:creationId xmlns:a16="http://schemas.microsoft.com/office/drawing/2014/main" id="{041017AD-2265-9F43-8BC4-FC72EFE652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9200" y="3657600"/>
              <a:ext cx="304800" cy="446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300" dirty="0">
                  <a:solidFill>
                    <a:srgbClr val="C00000"/>
                  </a:solidFill>
                </a:rPr>
                <a:t>4</a:t>
              </a:r>
            </a:p>
          </p:txBody>
        </p:sp>
      </p:grpSp>
      <p:sp>
        <p:nvSpPr>
          <p:cNvPr id="108" name="Text Box 6">
            <a:extLst>
              <a:ext uri="{FF2B5EF4-FFF2-40B4-BE49-F238E27FC236}">
                <a16:creationId xmlns:a16="http://schemas.microsoft.com/office/drawing/2014/main" id="{E11D7E9C-1B36-7340-9772-0FA622A6C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9760" y="1621839"/>
            <a:ext cx="11430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CC0000"/>
                </a:solidFill>
              </a:rPr>
              <a:t>h(x)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AC607D9-CA91-5846-8934-BEF0D055393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768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Greedy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9BAFFE3-EA94-7248-B2FD-66C2846B9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9200" y="-583030"/>
            <a:ext cx="9753599" cy="7315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3518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Greedy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3E6D97ED-D759-1B4F-BCFD-BCD488232D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66800" y="1519373"/>
            <a:ext cx="8229600" cy="4884739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Expand the node that seems closest…</a:t>
            </a:r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endParaRPr lang="en-US" sz="28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 can go wrong?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A16F267-B058-2D41-8C1D-515CFD0B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7" y="2348047"/>
            <a:ext cx="1122363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A32FA076-BA1E-0040-93CC-1D4B76135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3993" y="2390911"/>
            <a:ext cx="6535737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5DB7E5F6-44B8-EB47-8166-CD2A18AB9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22394" y="2441712"/>
            <a:ext cx="7877175" cy="212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FAACA0A2-65CE-8B45-B3B7-482C65CB2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19218" y="2422665"/>
            <a:ext cx="7880351" cy="289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C988CCE-6261-0048-B47D-5A338C36D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6200" y="4041912"/>
            <a:ext cx="3238498" cy="2428874"/>
          </a:xfrm>
          <a:prstGeom prst="rect">
            <a:avLst/>
          </a:prstGeom>
          <a:noFill/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EADF47E4-68C8-0B45-ADEE-6DEB039D1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1803"/>
          <a:stretch>
            <a:fillRect/>
          </a:stretch>
        </p:blipFill>
        <p:spPr bwMode="auto">
          <a:xfrm>
            <a:off x="7339093" y="79512"/>
            <a:ext cx="485290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938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Greedy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28">
            <a:extLst>
              <a:ext uri="{FF2B5EF4-FFF2-40B4-BE49-F238E27FC236}">
                <a16:creationId xmlns:a16="http://schemas.microsoft.com/office/drawing/2014/main" id="{0225416B-9161-0B4A-B005-BBFC764770BE}"/>
              </a:ext>
            </a:extLst>
          </p:cNvPr>
          <p:cNvSpPr>
            <a:spLocks/>
          </p:cNvSpPr>
          <p:nvPr/>
        </p:nvSpPr>
        <p:spPr bwMode="auto">
          <a:xfrm>
            <a:off x="8094662" y="3833812"/>
            <a:ext cx="2884488" cy="2263775"/>
          </a:xfrm>
          <a:custGeom>
            <a:avLst/>
            <a:gdLst>
              <a:gd name="T0" fmla="*/ 2147483647 w 1817"/>
              <a:gd name="T1" fmla="*/ 2147483647 h 1714"/>
              <a:gd name="T2" fmla="*/ 2147483647 w 1817"/>
              <a:gd name="T3" fmla="*/ 2147483647 h 1714"/>
              <a:gd name="T4" fmla="*/ 2147483647 w 1817"/>
              <a:gd name="T5" fmla="*/ 2147483647 h 1714"/>
              <a:gd name="T6" fmla="*/ 2147483647 w 1817"/>
              <a:gd name="T7" fmla="*/ 2147483647 h 1714"/>
              <a:gd name="T8" fmla="*/ 2147483647 w 1817"/>
              <a:gd name="T9" fmla="*/ 2147483647 h 1714"/>
              <a:gd name="T10" fmla="*/ 2147483647 w 1817"/>
              <a:gd name="T11" fmla="*/ 2147483647 h 1714"/>
              <a:gd name="T12" fmla="*/ 2147483647 w 1817"/>
              <a:gd name="T13" fmla="*/ 2147483647 h 1714"/>
              <a:gd name="T14" fmla="*/ 2147483647 w 1817"/>
              <a:gd name="T15" fmla="*/ 2147483647 h 1714"/>
              <a:gd name="T16" fmla="*/ 2147483647 w 1817"/>
              <a:gd name="T17" fmla="*/ 2147483647 h 1714"/>
              <a:gd name="T18" fmla="*/ 2147483647 w 1817"/>
              <a:gd name="T19" fmla="*/ 2147483647 h 17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17"/>
              <a:gd name="T31" fmla="*/ 0 h 1714"/>
              <a:gd name="T32" fmla="*/ 1817 w 1817"/>
              <a:gd name="T33" fmla="*/ 1714 h 17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17" h="1714">
                <a:moveTo>
                  <a:pt x="938" y="164"/>
                </a:moveTo>
                <a:cubicBezTo>
                  <a:pt x="1096" y="407"/>
                  <a:pt x="1716" y="1413"/>
                  <a:pt x="1817" y="1625"/>
                </a:cubicBezTo>
                <a:cubicBezTo>
                  <a:pt x="1741" y="1629"/>
                  <a:pt x="1331" y="1650"/>
                  <a:pt x="1054" y="1649"/>
                </a:cubicBezTo>
                <a:cubicBezTo>
                  <a:pt x="1021" y="1539"/>
                  <a:pt x="1101" y="1279"/>
                  <a:pt x="1036" y="1021"/>
                </a:cubicBezTo>
                <a:cubicBezTo>
                  <a:pt x="1008" y="965"/>
                  <a:pt x="973" y="949"/>
                  <a:pt x="897" y="973"/>
                </a:cubicBezTo>
                <a:cubicBezTo>
                  <a:pt x="855" y="963"/>
                  <a:pt x="618" y="1676"/>
                  <a:pt x="586" y="1654"/>
                </a:cubicBezTo>
                <a:cubicBezTo>
                  <a:pt x="468" y="1651"/>
                  <a:pt x="44" y="1714"/>
                  <a:pt x="47" y="1649"/>
                </a:cubicBezTo>
                <a:cubicBezTo>
                  <a:pt x="0" y="1570"/>
                  <a:pt x="165" y="1427"/>
                  <a:pt x="302" y="1181"/>
                </a:cubicBezTo>
                <a:cubicBezTo>
                  <a:pt x="348" y="1005"/>
                  <a:pt x="762" y="338"/>
                  <a:pt x="868" y="169"/>
                </a:cubicBezTo>
                <a:cubicBezTo>
                  <a:pt x="974" y="0"/>
                  <a:pt x="924" y="165"/>
                  <a:pt x="938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BC1FB96-D6A1-FD46-AA93-0E3A23141D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0866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Strategy: expand a node that you think is closest to a goal state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Heuristic: estimate of distance to nearest goal for each state</a:t>
            </a:r>
          </a:p>
          <a:p>
            <a:pPr lvl="1"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A common case: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Best-first takes you straight to the (wrong) goal</a:t>
            </a:r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1200" dirty="0"/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Worst-case: like a badly-guided DFS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BD043210-9664-A04A-98F2-B93482E8A22A}"/>
              </a:ext>
            </a:extLst>
          </p:cNvPr>
          <p:cNvSpPr>
            <a:spLocks/>
          </p:cNvSpPr>
          <p:nvPr/>
        </p:nvSpPr>
        <p:spPr bwMode="auto">
          <a:xfrm>
            <a:off x="8001000" y="1322386"/>
            <a:ext cx="2927351" cy="2108200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B4342362-AAD0-3646-AB6F-496BC2FE37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3363" y="167798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1" name="Oval 6">
            <a:extLst>
              <a:ext uri="{FF2B5EF4-FFF2-40B4-BE49-F238E27FC236}">
                <a16:creationId xmlns:a16="http://schemas.microsoft.com/office/drawing/2014/main" id="{4EE3CDD1-66F0-094D-B51A-C3DDEFC7F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99613" y="1668461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2" name="Text Box 7">
            <a:extLst>
              <a:ext uri="{FF2B5EF4-FFF2-40B4-BE49-F238E27FC236}">
                <a16:creationId xmlns:a16="http://schemas.microsoft.com/office/drawing/2014/main" id="{1CD794BA-C30E-0042-A995-B0B8EB665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3537" y="1528763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13" name="Freeform 8">
            <a:extLst>
              <a:ext uri="{FF2B5EF4-FFF2-40B4-BE49-F238E27FC236}">
                <a16:creationId xmlns:a16="http://schemas.microsoft.com/office/drawing/2014/main" id="{E7FA734F-0CAB-5740-9980-0080C894280F}"/>
              </a:ext>
            </a:extLst>
          </p:cNvPr>
          <p:cNvSpPr>
            <a:spLocks/>
          </p:cNvSpPr>
          <p:nvPr/>
        </p:nvSpPr>
        <p:spPr bwMode="auto">
          <a:xfrm>
            <a:off x="9236076" y="1482725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DC5017C6-FECB-8E4A-A96C-25BF354D1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37711" y="1281112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5C3BF23C-75FD-F54E-8367-92E49FAF2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7263" y="25923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0A523A4E-C0B8-434B-8AB0-8155BD252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5137" y="1252537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B16038E8-3F0B-1D4F-9C0F-FC58C6D615E8}"/>
              </a:ext>
            </a:extLst>
          </p:cNvPr>
          <p:cNvSpPr>
            <a:spLocks/>
          </p:cNvSpPr>
          <p:nvPr/>
        </p:nvSpPr>
        <p:spPr bwMode="auto">
          <a:xfrm>
            <a:off x="8080376" y="3959223"/>
            <a:ext cx="2927351" cy="2062163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18" name="Oval 19">
            <a:extLst>
              <a:ext uri="{FF2B5EF4-FFF2-40B4-BE49-F238E27FC236}">
                <a16:creationId xmlns:a16="http://schemas.microsoft.com/office/drawing/2014/main" id="{737426D7-241D-F748-8D54-618594067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737" y="431482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19" name="Oval 20">
            <a:extLst>
              <a:ext uri="{FF2B5EF4-FFF2-40B4-BE49-F238E27FC236}">
                <a16:creationId xmlns:a16="http://schemas.microsoft.com/office/drawing/2014/main" id="{70CC2B03-0D11-C641-A1CB-0EBA46A07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988" y="43052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0" name="Text Box 21">
            <a:extLst>
              <a:ext uri="{FF2B5EF4-FFF2-40B4-BE49-F238E27FC236}">
                <a16:creationId xmlns:a16="http://schemas.microsoft.com/office/drawing/2014/main" id="{B1AD1286-841B-854E-8FEB-586CFDB33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912" y="41656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…</a:t>
            </a:r>
          </a:p>
        </p:txBody>
      </p:sp>
      <p:sp>
        <p:nvSpPr>
          <p:cNvPr id="21" name="Freeform 22">
            <a:extLst>
              <a:ext uri="{FF2B5EF4-FFF2-40B4-BE49-F238E27FC236}">
                <a16:creationId xmlns:a16="http://schemas.microsoft.com/office/drawing/2014/main" id="{41D3F27A-84E5-EB4F-8817-DFF3A1372D5D}"/>
              </a:ext>
            </a:extLst>
          </p:cNvPr>
          <p:cNvSpPr>
            <a:spLocks/>
          </p:cNvSpPr>
          <p:nvPr/>
        </p:nvSpPr>
        <p:spPr bwMode="auto">
          <a:xfrm>
            <a:off x="9315451" y="411956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/>
          </a:p>
        </p:txBody>
      </p:sp>
      <p:sp>
        <p:nvSpPr>
          <p:cNvPr id="22" name="Text Box 23">
            <a:extLst>
              <a:ext uri="{FF2B5EF4-FFF2-40B4-BE49-F238E27FC236}">
                <a16:creationId xmlns:a16="http://schemas.microsoft.com/office/drawing/2014/main" id="{25FA3DE9-F556-D144-87D7-D1ABDF166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7087" y="391795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b</a:t>
            </a:r>
          </a:p>
        </p:txBody>
      </p:sp>
      <p:sp>
        <p:nvSpPr>
          <p:cNvPr id="23" name="Oval 25">
            <a:extLst>
              <a:ext uri="{FF2B5EF4-FFF2-40B4-BE49-F238E27FC236}">
                <a16:creationId xmlns:a16="http://schemas.microsoft.com/office/drawing/2014/main" id="{E8FE7B26-7066-254D-A1CC-467D1D5BA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6263" y="5335587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  <p:sp>
        <p:nvSpPr>
          <p:cNvPr id="24" name="Oval 29">
            <a:extLst>
              <a:ext uri="{FF2B5EF4-FFF2-40B4-BE49-F238E27FC236}">
                <a16:creationId xmlns:a16="http://schemas.microsoft.com/office/drawing/2014/main" id="{2BCFF9CF-5FDC-CD4B-BCF9-C0D419096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4513" y="3889375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7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A*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8">
            <a:extLst>
              <a:ext uri="{FF2B5EF4-FFF2-40B4-BE49-F238E27FC236}">
                <a16:creationId xmlns:a16="http://schemas.microsoft.com/office/drawing/2014/main" id="{44667DE8-E579-3A47-95A8-AAD89D371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676400"/>
            <a:ext cx="2871787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725B2EEE-3781-3E44-A403-8CF5DE31C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0" y="1447800"/>
            <a:ext cx="16002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C9E4F320-7E7E-1141-A63F-CF03BB6C1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9600" y="3744914"/>
            <a:ext cx="35575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53DE21-D3E4-2647-A781-AF9B840807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787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986EA-BCF3-5845-94B5-A525342DC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3276601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Greedy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3B505-049F-FA4C-A6D0-63837FC0B2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599" y="5954714"/>
            <a:ext cx="1524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A*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7C4751-649B-5D46-8DC6-DE0610240239}"/>
              </a:ext>
            </a:extLst>
          </p:cNvPr>
          <p:cNvSpPr/>
          <p:nvPr/>
        </p:nvSpPr>
        <p:spPr>
          <a:xfrm>
            <a:off x="2743200" y="1447800"/>
            <a:ext cx="5791200" cy="502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42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342783" y="6520100"/>
            <a:ext cx="2370336" cy="2661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Example from Teg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Grenager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Combining UCS and Greedy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AutoShape 2">
            <a:extLst>
              <a:ext uri="{FF2B5EF4-FFF2-40B4-BE49-F238E27FC236}">
                <a16:creationId xmlns:a16="http://schemas.microsoft.com/office/drawing/2014/main" id="{5F03D5BC-42AB-724F-98A6-A9D47349CAF6}"/>
              </a:ext>
            </a:extLst>
          </p:cNvPr>
          <p:cNvCxnSpPr>
            <a:cxnSpLocks noChangeShapeType="1"/>
            <a:stCxn id="12" idx="6"/>
            <a:endCxn id="14" idx="2"/>
          </p:cNvCxnSpPr>
          <p:nvPr/>
        </p:nvCxnSpPr>
        <p:spPr bwMode="auto">
          <a:xfrm>
            <a:off x="4949688" y="3541648"/>
            <a:ext cx="13716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8" name="AutoShape 3">
            <a:extLst>
              <a:ext uri="{FF2B5EF4-FFF2-40B4-BE49-F238E27FC236}">
                <a16:creationId xmlns:a16="http://schemas.microsoft.com/office/drawing/2014/main" id="{AB26F951-C9FB-6F40-81A3-C0DE2FB090DE}"/>
              </a:ext>
            </a:extLst>
          </p:cNvPr>
          <p:cNvCxnSpPr>
            <a:cxnSpLocks noChangeShapeType="1"/>
            <a:stCxn id="37" idx="4"/>
            <a:endCxn id="12" idx="0"/>
          </p:cNvCxnSpPr>
          <p:nvPr/>
        </p:nvCxnSpPr>
        <p:spPr bwMode="auto">
          <a:xfrm flipH="1">
            <a:off x="4721088" y="2855848"/>
            <a:ext cx="68580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9" name="Rectangle 5">
            <a:extLst>
              <a:ext uri="{FF2B5EF4-FFF2-40B4-BE49-F238E27FC236}">
                <a16:creationId xmlns:a16="http://schemas.microsoft.com/office/drawing/2014/main" id="{C9E189F7-FAB1-4747-BF89-C6CE850301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0288" y="874648"/>
            <a:ext cx="8229600" cy="5029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3333FF"/>
                </a:solidFill>
                <a:latin typeface="Calibri"/>
                <a:cs typeface="Calibri"/>
              </a:rPr>
              <a:t>Uniform-cost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path cost,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backward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g(n)</a:t>
            </a: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00"/>
                </a:solidFill>
                <a:latin typeface="Calibri"/>
                <a:cs typeface="Calibri"/>
              </a:rPr>
              <a:t>Greedy</a:t>
            </a:r>
            <a:r>
              <a:rPr lang="en-US" sz="2300" dirty="0">
                <a:latin typeface="Calibri"/>
                <a:cs typeface="Calibri"/>
              </a:rPr>
              <a:t>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orders by goal proximity, or </a:t>
            </a:r>
            <a:r>
              <a:rPr lang="en-US" sz="2300" i="1" dirty="0">
                <a:solidFill>
                  <a:schemeClr val="tx2"/>
                </a:solidFill>
                <a:latin typeface="Calibri"/>
                <a:cs typeface="Calibri"/>
              </a:rPr>
              <a:t>forward cost  </a:t>
            </a:r>
            <a:r>
              <a:rPr lang="en-US" sz="2300" dirty="0">
                <a:solidFill>
                  <a:schemeClr val="tx2"/>
                </a:solidFill>
                <a:latin typeface="Calibri"/>
                <a:cs typeface="Calibri"/>
              </a:rPr>
              <a:t>h(n)</a:t>
            </a:r>
            <a:endParaRPr lang="en-US" sz="2300" i="1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solidFill>
                <a:schemeClr val="tx2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endParaRPr lang="en-US" sz="2300" dirty="0">
              <a:latin typeface="Calibri"/>
              <a:cs typeface="Calibri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300" dirty="0">
                <a:solidFill>
                  <a:srgbClr val="CC00CC"/>
                </a:solidFill>
                <a:latin typeface="Calibri"/>
                <a:cs typeface="Calibri"/>
              </a:rPr>
              <a:t>A* Search</a:t>
            </a:r>
            <a:r>
              <a:rPr lang="en-US" sz="2300" dirty="0">
                <a:solidFill>
                  <a:schemeClr val="tx1"/>
                </a:solidFill>
                <a:latin typeface="Calibri"/>
                <a:cs typeface="Calibri"/>
              </a:rPr>
              <a:t> orders by the sum: f(n) = g(n) + h(n)</a:t>
            </a:r>
            <a:endParaRPr lang="en-US" sz="2300" i="1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5A2A2456-4107-1041-BF21-B8077D2FC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88" y="33130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1" name="Oval 7">
            <a:extLst>
              <a:ext uri="{FF2B5EF4-FFF2-40B4-BE49-F238E27FC236}">
                <a16:creationId xmlns:a16="http://schemas.microsoft.com/office/drawing/2014/main" id="{FCFEA997-DDD5-2C4B-AAB5-2A865D487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088" y="33130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854BBE0D-68E6-0441-BA2E-C41E5F442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488" y="33130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13" name="Oval 9">
            <a:extLst>
              <a:ext uri="{FF2B5EF4-FFF2-40B4-BE49-F238E27FC236}">
                <a16:creationId xmlns:a16="http://schemas.microsoft.com/office/drawing/2014/main" id="{6E105056-4620-0F43-A325-164E9B948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088" y="42274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4" name="Oval 10">
            <a:extLst>
              <a:ext uri="{FF2B5EF4-FFF2-40B4-BE49-F238E27FC236}">
                <a16:creationId xmlns:a16="http://schemas.microsoft.com/office/drawing/2014/main" id="{952C72A4-0D14-C640-BAC4-AEBB1D596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288" y="33130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D1F4C4CF-8EB3-0342-881C-A996C0B74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1688" y="3694049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h=5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77704C44-6E09-5043-999A-C41911F3D9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6888" y="4684649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17" name="Text Box 13">
            <a:extLst>
              <a:ext uri="{FF2B5EF4-FFF2-40B4-BE49-F238E27FC236}">
                <a16:creationId xmlns:a16="http://schemas.microsoft.com/office/drawing/2014/main" id="{BD775DA7-EB50-1544-B6CF-B8E9EE417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088" y="3846449"/>
            <a:ext cx="685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h=2</a:t>
            </a:r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B9E393BE-E21B-E248-B3C0-688616237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288" y="3144773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9" name="Text Box 15">
            <a:extLst>
              <a:ext uri="{FF2B5EF4-FFF2-40B4-BE49-F238E27FC236}">
                <a16:creationId xmlns:a16="http://schemas.microsoft.com/office/drawing/2014/main" id="{07346745-9A19-A241-892C-463BAD272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7088" y="1789049"/>
            <a:ext cx="381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8</a:t>
            </a: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EE29F8DD-C179-494B-B7B7-A61DE707F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7288" y="4075049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171527B7-CECA-FF4B-9CFB-D3F2CAABC1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4488" y="3754373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22" name="Text Box 18">
            <a:extLst>
              <a:ext uri="{FF2B5EF4-FFF2-40B4-BE49-F238E27FC236}">
                <a16:creationId xmlns:a16="http://schemas.microsoft.com/office/drawing/2014/main" id="{9DC742B3-AACA-0145-B6E6-0FF15F6E1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088" y="3144773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23" name="Text Box 19">
            <a:extLst>
              <a:ext uri="{FF2B5EF4-FFF2-40B4-BE49-F238E27FC236}">
                <a16:creationId xmlns:a16="http://schemas.microsoft.com/office/drawing/2014/main" id="{18259445-D625-9B41-AA96-503E1CB471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8" y="3694049"/>
            <a:ext cx="838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h=6</a:t>
            </a:r>
          </a:p>
        </p:txBody>
      </p:sp>
      <p:sp>
        <p:nvSpPr>
          <p:cNvPr id="24" name="Text Box 20">
            <a:extLst>
              <a:ext uri="{FF2B5EF4-FFF2-40B4-BE49-F238E27FC236}">
                <a16:creationId xmlns:a16="http://schemas.microsoft.com/office/drawing/2014/main" id="{982D5628-5210-8146-813C-D08FE00EB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2688" y="3846449"/>
            <a:ext cx="914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h=0</a:t>
            </a:r>
          </a:p>
        </p:txBody>
      </p:sp>
      <p:cxnSp>
        <p:nvCxnSpPr>
          <p:cNvPr id="25" name="AutoShape 21">
            <a:extLst>
              <a:ext uri="{FF2B5EF4-FFF2-40B4-BE49-F238E27FC236}">
                <a16:creationId xmlns:a16="http://schemas.microsoft.com/office/drawing/2014/main" id="{5FBDAB1D-6FB2-3D45-AA6C-99C793839BCB}"/>
              </a:ext>
            </a:extLst>
          </p:cNvPr>
          <p:cNvCxnSpPr>
            <a:cxnSpLocks noChangeShapeType="1"/>
            <a:stCxn id="10" idx="6"/>
            <a:endCxn id="11" idx="2"/>
          </p:cNvCxnSpPr>
          <p:nvPr/>
        </p:nvCxnSpPr>
        <p:spPr bwMode="auto">
          <a:xfrm>
            <a:off x="834888" y="3541648"/>
            <a:ext cx="838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8" name="AutoShape 22">
            <a:extLst>
              <a:ext uri="{FF2B5EF4-FFF2-40B4-BE49-F238E27FC236}">
                <a16:creationId xmlns:a16="http://schemas.microsoft.com/office/drawing/2014/main" id="{FD3F6821-AE91-9741-B8E8-9423AEC3DA31}"/>
              </a:ext>
            </a:extLst>
          </p:cNvPr>
          <p:cNvCxnSpPr>
            <a:cxnSpLocks noChangeShapeType="1"/>
            <a:stCxn id="11" idx="4"/>
            <a:endCxn id="13" idx="0"/>
          </p:cNvCxnSpPr>
          <p:nvPr/>
        </p:nvCxnSpPr>
        <p:spPr bwMode="auto">
          <a:xfrm>
            <a:off x="1901688" y="3770248"/>
            <a:ext cx="0" cy="4572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29" name="AutoShape 23">
            <a:extLst>
              <a:ext uri="{FF2B5EF4-FFF2-40B4-BE49-F238E27FC236}">
                <a16:creationId xmlns:a16="http://schemas.microsoft.com/office/drawing/2014/main" id="{1AB17625-F3DD-974E-9929-46058424B09B}"/>
              </a:ext>
            </a:extLst>
          </p:cNvPr>
          <p:cNvCxnSpPr>
            <a:cxnSpLocks noChangeShapeType="1"/>
            <a:stCxn id="11" idx="0"/>
            <a:endCxn id="37" idx="1"/>
          </p:cNvCxnSpPr>
          <p:nvPr/>
        </p:nvCxnSpPr>
        <p:spPr bwMode="auto">
          <a:xfrm rot="-5400000">
            <a:off x="3149464" y="1217549"/>
            <a:ext cx="847725" cy="3343275"/>
          </a:xfrm>
          <a:prstGeom prst="curvedConnector3">
            <a:avLst>
              <a:gd name="adj1" fmla="val 134833"/>
            </a:avLst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1" name="AutoShape 24">
            <a:extLst>
              <a:ext uri="{FF2B5EF4-FFF2-40B4-BE49-F238E27FC236}">
                <a16:creationId xmlns:a16="http://schemas.microsoft.com/office/drawing/2014/main" id="{79EA0376-900F-3C4E-A9D7-43E02C6312E6}"/>
              </a:ext>
            </a:extLst>
          </p:cNvPr>
          <p:cNvCxnSpPr>
            <a:cxnSpLocks noChangeShapeType="1"/>
            <a:stCxn id="13" idx="2"/>
            <a:endCxn id="32" idx="6"/>
          </p:cNvCxnSpPr>
          <p:nvPr/>
        </p:nvCxnSpPr>
        <p:spPr bwMode="auto">
          <a:xfrm rot="10800000">
            <a:off x="834888" y="4456049"/>
            <a:ext cx="838200" cy="1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2" name="Oval 25">
            <a:extLst>
              <a:ext uri="{FF2B5EF4-FFF2-40B4-BE49-F238E27FC236}">
                <a16:creationId xmlns:a16="http://schemas.microsoft.com/office/drawing/2014/main" id="{63168624-26D2-9045-B145-DD4A1171B9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688" y="42274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cxnSp>
        <p:nvCxnSpPr>
          <p:cNvPr id="33" name="AutoShape 27">
            <a:extLst>
              <a:ext uri="{FF2B5EF4-FFF2-40B4-BE49-F238E27FC236}">
                <a16:creationId xmlns:a16="http://schemas.microsoft.com/office/drawing/2014/main" id="{902FCB1D-9685-AF45-A6F9-9DEAFAA318FC}"/>
              </a:ext>
            </a:extLst>
          </p:cNvPr>
          <p:cNvCxnSpPr>
            <a:cxnSpLocks noChangeShapeType="1"/>
            <a:stCxn id="11" idx="6"/>
            <a:endCxn id="12" idx="2"/>
          </p:cNvCxnSpPr>
          <p:nvPr/>
        </p:nvCxnSpPr>
        <p:spPr bwMode="auto">
          <a:xfrm>
            <a:off x="2130288" y="3541648"/>
            <a:ext cx="2362200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4" name="Text Box 28">
            <a:extLst>
              <a:ext uri="{FF2B5EF4-FFF2-40B4-BE49-F238E27FC236}">
                <a16:creationId xmlns:a16="http://schemas.microsoft.com/office/drawing/2014/main" id="{D59857A6-F1B4-524B-9ACB-7BE5688AB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288" y="4668773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h=7</a:t>
            </a:r>
          </a:p>
        </p:txBody>
      </p:sp>
      <p:sp>
        <p:nvSpPr>
          <p:cNvPr id="36" name="Text Box 30">
            <a:extLst>
              <a:ext uri="{FF2B5EF4-FFF2-40B4-BE49-F238E27FC236}">
                <a16:creationId xmlns:a16="http://schemas.microsoft.com/office/drawing/2014/main" id="{F1564C8E-5AC7-2240-A7EE-279DBCD2D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4688" y="3144773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37" name="Oval 31">
            <a:extLst>
              <a:ext uri="{FF2B5EF4-FFF2-40B4-BE49-F238E27FC236}">
                <a16:creationId xmlns:a16="http://schemas.microsoft.com/office/drawing/2014/main" id="{CEEC2CDB-6BC1-ED4A-8727-D6AC0EF8E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8288" y="23986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38" name="Text Box 32">
            <a:extLst>
              <a:ext uri="{FF2B5EF4-FFF2-40B4-BE49-F238E27FC236}">
                <a16:creationId xmlns:a16="http://schemas.microsoft.com/office/drawing/2014/main" id="{8B8CDC23-BE6B-4046-AC70-D2D782D20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488" y="2398649"/>
            <a:ext cx="762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h=1</a:t>
            </a:r>
          </a:p>
        </p:txBody>
      </p:sp>
      <p:sp>
        <p:nvSpPr>
          <p:cNvPr id="39" name="Text Box 33">
            <a:extLst>
              <a:ext uri="{FF2B5EF4-FFF2-40B4-BE49-F238E27FC236}">
                <a16:creationId xmlns:a16="http://schemas.microsoft.com/office/drawing/2014/main" id="{7662525F-C58A-1A4E-9B3A-813B3C460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4888" y="2703449"/>
            <a:ext cx="533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b="1" dirty="0">
                <a:latin typeface="Calibri"/>
                <a:cs typeface="Calibri"/>
              </a:rPr>
              <a:t>1</a:t>
            </a:r>
          </a:p>
        </p:txBody>
      </p:sp>
      <p:grpSp>
        <p:nvGrpSpPr>
          <p:cNvPr id="40" name="Group 34">
            <a:extLst>
              <a:ext uri="{FF2B5EF4-FFF2-40B4-BE49-F238E27FC236}">
                <a16:creationId xmlns:a16="http://schemas.microsoft.com/office/drawing/2014/main" id="{2B638D17-E443-174B-83BE-0F6F26099ADD}"/>
              </a:ext>
            </a:extLst>
          </p:cNvPr>
          <p:cNvGrpSpPr>
            <a:grpSpLocks/>
          </p:cNvGrpSpPr>
          <p:nvPr/>
        </p:nvGrpSpPr>
        <p:grpSpPr bwMode="auto">
          <a:xfrm>
            <a:off x="834888" y="3541649"/>
            <a:ext cx="1066800" cy="915988"/>
            <a:chOff x="1392" y="2544"/>
            <a:chExt cx="672" cy="577"/>
          </a:xfrm>
        </p:grpSpPr>
        <p:cxnSp>
          <p:nvCxnSpPr>
            <p:cNvPr id="41" name="AutoShape 35">
              <a:extLst>
                <a:ext uri="{FF2B5EF4-FFF2-40B4-BE49-F238E27FC236}">
                  <a16:creationId xmlns:a16="http://schemas.microsoft.com/office/drawing/2014/main" id="{F716CCA0-4FCA-FB49-8601-2B66015938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42" name="AutoShape 36">
              <a:extLst>
                <a:ext uri="{FF2B5EF4-FFF2-40B4-BE49-F238E27FC236}">
                  <a16:creationId xmlns:a16="http://schemas.microsoft.com/office/drawing/2014/main" id="{35997FA9-40F3-B140-9D1E-B597DD14517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64" y="2688"/>
              <a:ext cx="0" cy="288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37">
              <a:extLst>
                <a:ext uri="{FF2B5EF4-FFF2-40B4-BE49-F238E27FC236}">
                  <a16:creationId xmlns:a16="http://schemas.microsoft.com/office/drawing/2014/main" id="{366B0052-0E45-D740-80DD-44A0061CA8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0800000">
              <a:off x="1392" y="3120"/>
              <a:ext cx="528" cy="1"/>
            </a:xfrm>
            <a:prstGeom prst="straightConnector1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4" name="Group 38">
            <a:extLst>
              <a:ext uri="{FF2B5EF4-FFF2-40B4-BE49-F238E27FC236}">
                <a16:creationId xmlns:a16="http://schemas.microsoft.com/office/drawing/2014/main" id="{452D4BC1-FCD1-3844-97AD-F6797F1ACA9A}"/>
              </a:ext>
            </a:extLst>
          </p:cNvPr>
          <p:cNvGrpSpPr>
            <a:grpSpLocks/>
          </p:cNvGrpSpPr>
          <p:nvPr/>
        </p:nvGrpSpPr>
        <p:grpSpPr bwMode="auto">
          <a:xfrm>
            <a:off x="834888" y="2465324"/>
            <a:ext cx="5486400" cy="1076325"/>
            <a:chOff x="1392" y="1872"/>
            <a:chExt cx="3456" cy="678"/>
          </a:xfrm>
        </p:grpSpPr>
        <p:cxnSp>
          <p:nvCxnSpPr>
            <p:cNvPr id="45" name="AutoShape 39">
              <a:extLst>
                <a:ext uri="{FF2B5EF4-FFF2-40B4-BE49-F238E27FC236}">
                  <a16:creationId xmlns:a16="http://schemas.microsoft.com/office/drawing/2014/main" id="{32F64DC7-C973-5449-8F38-4BD5241211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50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46" name="AutoShape 40">
              <a:extLst>
                <a:ext uri="{FF2B5EF4-FFF2-40B4-BE49-F238E27FC236}">
                  <a16:creationId xmlns:a16="http://schemas.microsoft.com/office/drawing/2014/main" id="{985A5207-828E-2043-8248-4BC30B4EAD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840" y="2118"/>
              <a:ext cx="432" cy="288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47" name="AutoShape 41">
              <a:extLst>
                <a:ext uri="{FF2B5EF4-FFF2-40B4-BE49-F238E27FC236}">
                  <a16:creationId xmlns:a16="http://schemas.microsoft.com/office/drawing/2014/main" id="{88F94570-A124-BC40-AC8B-076C2DEF64D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50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  <p:cxnSp>
          <p:nvCxnSpPr>
            <p:cNvPr id="48" name="AutoShape 42">
              <a:extLst>
                <a:ext uri="{FF2B5EF4-FFF2-40B4-BE49-F238E27FC236}">
                  <a16:creationId xmlns:a16="http://schemas.microsoft.com/office/drawing/2014/main" id="{23BBB21B-F9AC-434D-B056-3213A7CF98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-5400000">
              <a:off x="2850" y="1086"/>
              <a:ext cx="534" cy="2106"/>
            </a:xfrm>
            <a:prstGeom prst="curvedConnector3">
              <a:avLst>
                <a:gd name="adj1" fmla="val 134833"/>
              </a:avLst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49" name="Group 43">
            <a:extLst>
              <a:ext uri="{FF2B5EF4-FFF2-40B4-BE49-F238E27FC236}">
                <a16:creationId xmlns:a16="http://schemas.microsoft.com/office/drawing/2014/main" id="{CA85F449-6565-7140-9ABC-DA77DBBCAEA9}"/>
              </a:ext>
            </a:extLst>
          </p:cNvPr>
          <p:cNvGrpSpPr>
            <a:grpSpLocks/>
          </p:cNvGrpSpPr>
          <p:nvPr/>
        </p:nvGrpSpPr>
        <p:grpSpPr bwMode="auto">
          <a:xfrm>
            <a:off x="834888" y="3541648"/>
            <a:ext cx="5486400" cy="0"/>
            <a:chOff x="1392" y="2544"/>
            <a:chExt cx="3456" cy="0"/>
          </a:xfrm>
        </p:grpSpPr>
        <p:cxnSp>
          <p:nvCxnSpPr>
            <p:cNvPr id="50" name="AutoShape 44">
              <a:extLst>
                <a:ext uri="{FF2B5EF4-FFF2-40B4-BE49-F238E27FC236}">
                  <a16:creationId xmlns:a16="http://schemas.microsoft.com/office/drawing/2014/main" id="{CA951D8A-CF6A-F245-A44B-A449CFF2565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84" y="2544"/>
              <a:ext cx="864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51" name="AutoShape 45">
              <a:extLst>
                <a:ext uri="{FF2B5EF4-FFF2-40B4-BE49-F238E27FC236}">
                  <a16:creationId xmlns:a16="http://schemas.microsoft.com/office/drawing/2014/main" id="{868FAD4F-5AC0-F44B-86A0-31AF494B347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" y="2544"/>
              <a:ext cx="52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  <p:cxnSp>
          <p:nvCxnSpPr>
            <p:cNvPr id="52" name="AutoShape 46">
              <a:extLst>
                <a:ext uri="{FF2B5EF4-FFF2-40B4-BE49-F238E27FC236}">
                  <a16:creationId xmlns:a16="http://schemas.microsoft.com/office/drawing/2014/main" id="{07FC049B-056F-5B4C-835A-0F27773FA0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8" y="2544"/>
              <a:ext cx="1488" cy="0"/>
            </a:xfrm>
            <a:prstGeom prst="straightConnector1">
              <a:avLst/>
            </a:prstGeom>
            <a:noFill/>
            <a:ln w="38100">
              <a:solidFill>
                <a:srgbClr val="CC00CC"/>
              </a:solidFill>
              <a:round/>
              <a:headEnd/>
              <a:tailEnd type="triangle" w="med" len="med"/>
            </a:ln>
          </p:spPr>
        </p:cxnSp>
      </p:grpSp>
      <p:sp>
        <p:nvSpPr>
          <p:cNvPr id="53" name="Oval 6">
            <a:extLst>
              <a:ext uri="{FF2B5EF4-FFF2-40B4-BE49-F238E27FC236}">
                <a16:creationId xmlns:a16="http://schemas.microsoft.com/office/drawing/2014/main" id="{171426E8-617A-DB44-88DD-6C82D59D0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4088" y="18652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54" name="Oval 7">
            <a:extLst>
              <a:ext uri="{FF2B5EF4-FFF2-40B4-BE49-F238E27FC236}">
                <a16:creationId xmlns:a16="http://schemas.microsoft.com/office/drawing/2014/main" id="{F4609F6F-B866-4841-95CD-4AB9D005F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0688" y="24748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55" name="Oval 9">
            <a:extLst>
              <a:ext uri="{FF2B5EF4-FFF2-40B4-BE49-F238E27FC236}">
                <a16:creationId xmlns:a16="http://schemas.microsoft.com/office/drawing/2014/main" id="{58F38757-7C81-274B-BF25-D18725EE1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7288" y="33892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56" name="Oval 25">
            <a:extLst>
              <a:ext uri="{FF2B5EF4-FFF2-40B4-BE49-F238E27FC236}">
                <a16:creationId xmlns:a16="http://schemas.microsoft.com/office/drawing/2014/main" id="{E95DA11D-F2DF-C84A-99F1-E59EE0AD6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7288" y="43036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57" name="Oval 31">
            <a:extLst>
              <a:ext uri="{FF2B5EF4-FFF2-40B4-BE49-F238E27FC236}">
                <a16:creationId xmlns:a16="http://schemas.microsoft.com/office/drawing/2014/main" id="{D46711CE-E74A-DD45-BED1-45ACE8B90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7088" y="33892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</a:t>
            </a:r>
          </a:p>
        </p:txBody>
      </p:sp>
      <p:sp>
        <p:nvSpPr>
          <p:cNvPr id="58" name="Oval 8">
            <a:extLst>
              <a:ext uri="{FF2B5EF4-FFF2-40B4-BE49-F238E27FC236}">
                <a16:creationId xmlns:a16="http://schemas.microsoft.com/office/drawing/2014/main" id="{FC7B5EAE-56B1-6041-9244-54580B15F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9288" y="33892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59" name="Oval 8">
            <a:extLst>
              <a:ext uri="{FF2B5EF4-FFF2-40B4-BE49-F238E27FC236}">
                <a16:creationId xmlns:a16="http://schemas.microsoft.com/office/drawing/2014/main" id="{AC735840-490E-DE4F-9C61-573295C50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7088" y="43036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d</a:t>
            </a:r>
          </a:p>
        </p:txBody>
      </p:sp>
      <p:sp>
        <p:nvSpPr>
          <p:cNvPr id="60" name="Oval 10">
            <a:extLst>
              <a:ext uri="{FF2B5EF4-FFF2-40B4-BE49-F238E27FC236}">
                <a16:creationId xmlns:a16="http://schemas.microsoft.com/office/drawing/2014/main" id="{A4484EF6-B29E-2044-A82C-B7E1226D7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9288" y="43036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61" name="Oval 10">
            <a:extLst>
              <a:ext uri="{FF2B5EF4-FFF2-40B4-BE49-F238E27FC236}">
                <a16:creationId xmlns:a16="http://schemas.microsoft.com/office/drawing/2014/main" id="{6D478828-D042-E449-AE15-13D651FE1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17088" y="5218048"/>
            <a:ext cx="4572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D641E48-EE07-7441-9872-2ABAAD0AF850}"/>
              </a:ext>
            </a:extLst>
          </p:cNvPr>
          <p:cNvCxnSpPr>
            <a:stCxn id="53" idx="4"/>
            <a:endCxn id="54" idx="7"/>
          </p:cNvCxnSpPr>
          <p:nvPr/>
        </p:nvCxnSpPr>
        <p:spPr>
          <a:xfrm flipH="1">
            <a:off x="9530933" y="2322448"/>
            <a:ext cx="371755" cy="21935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0420F7-97DD-9648-87FB-4ED8A9C09909}"/>
              </a:ext>
            </a:extLst>
          </p:cNvPr>
          <p:cNvCxnSpPr>
            <a:stCxn id="54" idx="4"/>
            <a:endCxn id="58" idx="0"/>
          </p:cNvCxnSpPr>
          <p:nvPr/>
        </p:nvCxnSpPr>
        <p:spPr>
          <a:xfrm>
            <a:off x="9369288" y="2932048"/>
            <a:ext cx="2286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BE7098B-F505-D949-ABFA-F0F7676CA685}"/>
              </a:ext>
            </a:extLst>
          </p:cNvPr>
          <p:cNvCxnSpPr>
            <a:stCxn id="57" idx="4"/>
            <a:endCxn id="59" idx="0"/>
          </p:cNvCxnSpPr>
          <p:nvPr/>
        </p:nvCxnSpPr>
        <p:spPr>
          <a:xfrm>
            <a:off x="11045688" y="3846448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44806B2-7203-C547-AE05-7714A9FE7F22}"/>
              </a:ext>
            </a:extLst>
          </p:cNvPr>
          <p:cNvCxnSpPr>
            <a:stCxn id="58" idx="4"/>
            <a:endCxn id="60" idx="0"/>
          </p:cNvCxnSpPr>
          <p:nvPr/>
        </p:nvCxnSpPr>
        <p:spPr>
          <a:xfrm>
            <a:off x="9597888" y="3846448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4543F38-3F6B-5046-945C-AC1D13730E7E}"/>
              </a:ext>
            </a:extLst>
          </p:cNvPr>
          <p:cNvCxnSpPr>
            <a:stCxn id="57" idx="0"/>
            <a:endCxn id="54" idx="4"/>
          </p:cNvCxnSpPr>
          <p:nvPr/>
        </p:nvCxnSpPr>
        <p:spPr>
          <a:xfrm flipH="1" flipV="1">
            <a:off x="9369288" y="2932048"/>
            <a:ext cx="1676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0DA5FBA-9480-A04F-899A-512093F8509D}"/>
              </a:ext>
            </a:extLst>
          </p:cNvPr>
          <p:cNvCxnSpPr>
            <a:stCxn id="54" idx="4"/>
            <a:endCxn id="55" idx="0"/>
          </p:cNvCxnSpPr>
          <p:nvPr/>
        </p:nvCxnSpPr>
        <p:spPr>
          <a:xfrm flipH="1">
            <a:off x="8835888" y="2932048"/>
            <a:ext cx="53340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6B77AE0-3F4E-C445-906A-6C5B138294BB}"/>
              </a:ext>
            </a:extLst>
          </p:cNvPr>
          <p:cNvCxnSpPr>
            <a:stCxn id="55" idx="4"/>
            <a:endCxn id="56" idx="0"/>
          </p:cNvCxnSpPr>
          <p:nvPr/>
        </p:nvCxnSpPr>
        <p:spPr>
          <a:xfrm>
            <a:off x="8835888" y="3846448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A8FD492-F1FA-9E4C-9A81-163CF2AA1070}"/>
              </a:ext>
            </a:extLst>
          </p:cNvPr>
          <p:cNvCxnSpPr>
            <a:stCxn id="59" idx="4"/>
            <a:endCxn id="61" idx="0"/>
          </p:cNvCxnSpPr>
          <p:nvPr/>
        </p:nvCxnSpPr>
        <p:spPr>
          <a:xfrm>
            <a:off x="11045688" y="4760848"/>
            <a:ext cx="0" cy="45720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 Box 19">
            <a:extLst>
              <a:ext uri="{FF2B5EF4-FFF2-40B4-BE49-F238E27FC236}">
                <a16:creationId xmlns:a16="http://schemas.microsoft.com/office/drawing/2014/main" id="{86E7C377-D132-4B41-B446-65F42F71B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7488" y="1712848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0 h=6</a:t>
            </a:r>
          </a:p>
        </p:txBody>
      </p:sp>
      <p:sp>
        <p:nvSpPr>
          <p:cNvPr id="71" name="Text Box 19">
            <a:extLst>
              <a:ext uri="{FF2B5EF4-FFF2-40B4-BE49-F238E27FC236}">
                <a16:creationId xmlns:a16="http://schemas.microsoft.com/office/drawing/2014/main" id="{4EF3BAF0-4AF1-3540-B3F3-159E6AC57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78688" y="2300364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 h=5</a:t>
            </a:r>
          </a:p>
        </p:txBody>
      </p:sp>
      <p:sp>
        <p:nvSpPr>
          <p:cNvPr id="72" name="Text Box 19">
            <a:extLst>
              <a:ext uri="{FF2B5EF4-FFF2-40B4-BE49-F238E27FC236}">
                <a16:creationId xmlns:a16="http://schemas.microsoft.com/office/drawing/2014/main" id="{86B92C29-63D7-1B47-BF81-3D4EDA1DA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9088" y="3236848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2 h=6</a:t>
            </a:r>
          </a:p>
        </p:txBody>
      </p:sp>
      <p:sp>
        <p:nvSpPr>
          <p:cNvPr id="73" name="Text Box 19">
            <a:extLst>
              <a:ext uri="{FF2B5EF4-FFF2-40B4-BE49-F238E27FC236}">
                <a16:creationId xmlns:a16="http://schemas.microsoft.com/office/drawing/2014/main" id="{BF2B7EDA-9A64-144B-A571-8708870B87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9088" y="4129164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3 h=7</a:t>
            </a:r>
          </a:p>
        </p:txBody>
      </p:sp>
      <p:sp>
        <p:nvSpPr>
          <p:cNvPr id="74" name="Text Box 19">
            <a:extLst>
              <a:ext uri="{FF2B5EF4-FFF2-40B4-BE49-F238E27FC236}">
                <a16:creationId xmlns:a16="http://schemas.microsoft.com/office/drawing/2014/main" id="{AA2628E4-CF3A-D347-BC72-B6BDA7F88E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0288" y="3313048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4 h=2</a:t>
            </a:r>
          </a:p>
        </p:txBody>
      </p:sp>
      <p:sp>
        <p:nvSpPr>
          <p:cNvPr id="75" name="Text Box 19">
            <a:extLst>
              <a:ext uri="{FF2B5EF4-FFF2-40B4-BE49-F238E27FC236}">
                <a16:creationId xmlns:a16="http://schemas.microsoft.com/office/drawing/2014/main" id="{199D37A3-1C91-9A4A-B21A-53B657572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0288" y="4151248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6 h=0</a:t>
            </a:r>
          </a:p>
        </p:txBody>
      </p:sp>
      <p:sp>
        <p:nvSpPr>
          <p:cNvPr id="76" name="Text Box 19">
            <a:extLst>
              <a:ext uri="{FF2B5EF4-FFF2-40B4-BE49-F238E27FC236}">
                <a16:creationId xmlns:a16="http://schemas.microsoft.com/office/drawing/2014/main" id="{0EFFE292-F4D0-0F43-A309-44FE44D19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088" y="3214764"/>
            <a:ext cx="8382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9 h=1</a:t>
            </a:r>
          </a:p>
        </p:txBody>
      </p:sp>
      <p:sp>
        <p:nvSpPr>
          <p:cNvPr id="77" name="Text Box 19">
            <a:extLst>
              <a:ext uri="{FF2B5EF4-FFF2-40B4-BE49-F238E27FC236}">
                <a16:creationId xmlns:a16="http://schemas.microsoft.com/office/drawing/2014/main" id="{915E791D-8B1A-2F43-8BD3-9E4C016C41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088" y="4205364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10 h=2</a:t>
            </a:r>
          </a:p>
        </p:txBody>
      </p:sp>
      <p:sp>
        <p:nvSpPr>
          <p:cNvPr id="78" name="Text Box 19">
            <a:extLst>
              <a:ext uri="{FF2B5EF4-FFF2-40B4-BE49-F238E27FC236}">
                <a16:creationId xmlns:a16="http://schemas.microsoft.com/office/drawing/2014/main" id="{5B0BBFF3-58CE-554A-BA63-8CA7A3DB1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8088" y="5065648"/>
            <a:ext cx="914400" cy="70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g = 12 h=0</a:t>
            </a:r>
          </a:p>
        </p:txBody>
      </p:sp>
    </p:spTree>
    <p:extLst>
      <p:ext uri="{BB962C8B-B14F-4D97-AF65-F5344CB8AC3E}">
        <p14:creationId xmlns:p14="http://schemas.microsoft.com/office/powerpoint/2010/main" val="213605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10997758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0 is due tonight (from last lecture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Chp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2 in Russell/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 0 is due tomorrow Friday, Jan 22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 1 is released.  You should start on the project now.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 quiz this week (want to get back some HW to you first).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Announcements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4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When should A* terminate?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28">
            <a:extLst>
              <a:ext uri="{FF2B5EF4-FFF2-40B4-BE49-F238E27FC236}">
                <a16:creationId xmlns:a16="http://schemas.microsoft.com/office/drawing/2014/main" id="{F8BC82E6-4E4E-A948-A146-6BC4A65ACB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14061" y="1376413"/>
            <a:ext cx="9728200" cy="410517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Should we stop when we </a:t>
            </a:r>
            <a:r>
              <a:rPr lang="en-US" dirty="0" err="1">
                <a:latin typeface="Calibri"/>
                <a:cs typeface="Calibri"/>
              </a:rPr>
              <a:t>enqueue</a:t>
            </a:r>
            <a:r>
              <a:rPr lang="en-US" dirty="0">
                <a:latin typeface="Calibri"/>
                <a:cs typeface="Calibri"/>
              </a:rPr>
              <a:t> a goal?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No: only stop when we </a:t>
            </a:r>
            <a:r>
              <a:rPr lang="en-US" dirty="0" err="1">
                <a:latin typeface="Calibri"/>
                <a:cs typeface="Calibri"/>
              </a:rPr>
              <a:t>dequeue</a:t>
            </a:r>
            <a:r>
              <a:rPr lang="en-US" dirty="0">
                <a:latin typeface="Calibri"/>
                <a:cs typeface="Calibri"/>
              </a:rPr>
              <a:t> a goal</a:t>
            </a: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ABD9ACB3-FD3E-214B-9C6D-581A9412BE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0861" y="3433813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0D0FF845-C463-804F-9EF1-724C3870D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661" y="4348213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B</a:t>
            </a:r>
          </a:p>
        </p:txBody>
      </p:sp>
      <p:sp>
        <p:nvSpPr>
          <p:cNvPr id="10" name="AutoShape 8">
            <a:extLst>
              <a:ext uri="{FF2B5EF4-FFF2-40B4-BE49-F238E27FC236}">
                <a16:creationId xmlns:a16="http://schemas.microsoft.com/office/drawing/2014/main" id="{0F51A186-4622-B14E-B67D-C614D9CAA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661" y="2457501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1" name="AutoShape 9">
            <a:extLst>
              <a:ext uri="{FF2B5EF4-FFF2-40B4-BE49-F238E27FC236}">
                <a16:creationId xmlns:a16="http://schemas.microsoft.com/office/drawing/2014/main" id="{7233A113-B695-F045-8A9F-0E38B5496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6261" y="3448101"/>
            <a:ext cx="609600" cy="59531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2" name="Line 10">
            <a:extLst>
              <a:ext uri="{FF2B5EF4-FFF2-40B4-BE49-F238E27FC236}">
                <a16:creationId xmlns:a16="http://schemas.microsoft.com/office/drawing/2014/main" id="{9608DDF6-4874-B54A-AB9A-FC0B8937D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1261" y="2748013"/>
            <a:ext cx="1905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545C6A0E-B14B-B741-8D7C-65D91DCF02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90461" y="2748013"/>
            <a:ext cx="19812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4">
            <a:extLst>
              <a:ext uri="{FF2B5EF4-FFF2-40B4-BE49-F238E27FC236}">
                <a16:creationId xmlns:a16="http://schemas.microsoft.com/office/drawing/2014/main" id="{9BDF3409-275B-D845-AB08-6E6591D635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0461" y="3891013"/>
            <a:ext cx="19812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med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CB8D2165-A244-EC49-9FF5-829286E36D8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81261" y="3891013"/>
            <a:ext cx="1905000" cy="762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lg" len="med"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8C04566D-3A04-954E-83F3-63F74943EC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261" y="25956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7" name="Text Box 19">
            <a:extLst>
              <a:ext uri="{FF2B5EF4-FFF2-40B4-BE49-F238E27FC236}">
                <a16:creationId xmlns:a16="http://schemas.microsoft.com/office/drawing/2014/main" id="{B0B5964F-0178-B146-9A9A-DB2E32DB8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461" y="4362501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8" name="Text Box 20">
            <a:extLst>
              <a:ext uri="{FF2B5EF4-FFF2-40B4-BE49-F238E27FC236}">
                <a16:creationId xmlns:a16="http://schemas.microsoft.com/office/drawing/2014/main" id="{3BA25A38-9DE8-6E4A-A276-0B3C9D3EB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9461" y="2609901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19" name="Text Box 21">
            <a:extLst>
              <a:ext uri="{FF2B5EF4-FFF2-40B4-BE49-F238E27FC236}">
                <a16:creationId xmlns:a16="http://schemas.microsoft.com/office/drawing/2014/main" id="{6F8268BA-A9C9-7A42-AC28-F5315D8D8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261" y="4348213"/>
            <a:ext cx="457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2</a:t>
            </a:r>
          </a:p>
        </p:txBody>
      </p:sp>
      <p:sp>
        <p:nvSpPr>
          <p:cNvPr id="20" name="Text Box 22">
            <a:extLst>
              <a:ext uri="{FF2B5EF4-FFF2-40B4-BE49-F238E27FC236}">
                <a16:creationId xmlns:a16="http://schemas.microsoft.com/office/drawing/2014/main" id="{247826C0-FC5A-5647-B9BA-2AF3EA8A6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1661" y="4969483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1</a:t>
            </a:r>
          </a:p>
        </p:txBody>
      </p:sp>
      <p:sp>
        <p:nvSpPr>
          <p:cNvPr id="21" name="Text Box 25">
            <a:extLst>
              <a:ext uri="{FF2B5EF4-FFF2-40B4-BE49-F238E27FC236}">
                <a16:creationId xmlns:a16="http://schemas.microsoft.com/office/drawing/2014/main" id="{569DED4E-321D-7D44-BC55-4DF967788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1661" y="2073883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2</a:t>
            </a:r>
          </a:p>
        </p:txBody>
      </p:sp>
      <p:sp>
        <p:nvSpPr>
          <p:cNvPr id="22" name="Text Box 26">
            <a:extLst>
              <a:ext uri="{FF2B5EF4-FFF2-40B4-BE49-F238E27FC236}">
                <a16:creationId xmlns:a16="http://schemas.microsoft.com/office/drawing/2014/main" id="{53A8A8E5-D118-3D4C-9BC4-9FFBF23CE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4261" y="3521683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23" name="Text Box 27">
            <a:extLst>
              <a:ext uri="{FF2B5EF4-FFF2-40B4-BE49-F238E27FC236}">
                <a16:creationId xmlns:a16="http://schemas.microsoft.com/office/drawing/2014/main" id="{480E520D-74D0-4341-8D3D-2B449533A6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6661" y="3521683"/>
            <a:ext cx="9144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</a:rPr>
              <a:t>h = 3</a:t>
            </a:r>
          </a:p>
        </p:txBody>
      </p:sp>
    </p:spTree>
    <p:extLst>
      <p:ext uri="{BB962C8B-B14F-4D97-AF65-F5344CB8AC3E}">
        <p14:creationId xmlns:p14="http://schemas.microsoft.com/office/powerpoint/2010/main" val="193295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Is A* Optimal?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16">
            <a:extLst>
              <a:ext uri="{FF2B5EF4-FFF2-40B4-BE49-F238E27FC236}">
                <a16:creationId xmlns:a16="http://schemas.microsoft.com/office/drawing/2014/main" id="{AC675D74-D603-8047-85FA-3360FD1679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30919" y="4959319"/>
            <a:ext cx="9575800" cy="944565"/>
          </a:xfrm>
        </p:spPr>
        <p:txBody>
          <a:bodyPr>
            <a:normAutofit fontScale="62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What went wrong?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Actual bad goal cost &lt; estimated good goal cost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latin typeface="Calibri"/>
                <a:cs typeface="Calibri"/>
              </a:rPr>
              <a:t>We need estimates to be less than actual costs!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144FDC4A-1C7A-0F48-996C-4C4B8E102B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319" y="153031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80A75CF-417E-DF40-B971-8375BF148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119" y="3016219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925E149D-6065-FB4F-B955-BA5D7CBA4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519" y="2901918"/>
            <a:ext cx="609600" cy="57150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pPr algn="ctr"/>
            <a:r>
              <a:rPr lang="en-US" sz="28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FBEE19A3-FBD1-4F42-BA4B-9125B2D27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7319" y="153031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1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4C5B39C9-D33A-B840-8843-BA63275D6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719" y="1530319"/>
            <a:ext cx="4572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3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66F1E233-DA43-CF4B-99A0-4EF8AD1BC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6119" y="107311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6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3B9AFB96-4FE0-5F4A-9607-D122D4B6B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9919" y="3065989"/>
            <a:ext cx="9144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 = 0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A64D32FF-9660-8249-AE77-D43B04752E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78881" y="3816320"/>
            <a:ext cx="12192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>
                <a:latin typeface="Calibri"/>
                <a:cs typeface="Calibri"/>
              </a:rPr>
              <a:t>5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1DDB8BF6-60BB-0A4C-ADB9-977F79FDC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6319" y="2978119"/>
            <a:ext cx="762000" cy="400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i="1" dirty="0">
                <a:latin typeface="Calibri"/>
                <a:cs typeface="Calibri"/>
              </a:rPr>
              <a:t>h</a:t>
            </a:r>
            <a:r>
              <a:rPr lang="en-US" sz="2000" dirty="0">
                <a:latin typeface="Calibri"/>
                <a:cs typeface="Calibri"/>
              </a:rPr>
              <a:t> = </a:t>
            </a:r>
            <a:r>
              <a:rPr lang="en-US" sz="2000" i="1" dirty="0">
                <a:latin typeface="Calibri"/>
                <a:cs typeface="Calibri"/>
              </a:rPr>
              <a:t>7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8823CDB-8316-1744-84F7-3E6382293E63}"/>
              </a:ext>
            </a:extLst>
          </p:cNvPr>
          <p:cNvCxnSpPr>
            <a:stCxn id="10" idx="2"/>
            <a:endCxn id="9" idx="2"/>
          </p:cNvCxnSpPr>
          <p:nvPr/>
        </p:nvCxnSpPr>
        <p:spPr>
          <a:xfrm rot="16200000" flipH="1">
            <a:off x="5559969" y="558769"/>
            <a:ext cx="114301" cy="5943600"/>
          </a:xfrm>
          <a:prstGeom prst="curvedConnector3">
            <a:avLst>
              <a:gd name="adj1" fmla="val 792305"/>
            </a:avLst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A3686132-ACF7-7847-BB95-B6B4B2E0D746}"/>
              </a:ext>
            </a:extLst>
          </p:cNvPr>
          <p:cNvCxnSpPr>
            <a:stCxn id="10" idx="0"/>
            <a:endCxn id="8" idx="1"/>
          </p:cNvCxnSpPr>
          <p:nvPr/>
        </p:nvCxnSpPr>
        <p:spPr>
          <a:xfrm rot="5400000" flipH="1" flipV="1">
            <a:off x="3435895" y="1025494"/>
            <a:ext cx="1085849" cy="266700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27">
            <a:extLst>
              <a:ext uri="{FF2B5EF4-FFF2-40B4-BE49-F238E27FC236}">
                <a16:creationId xmlns:a16="http://schemas.microsoft.com/office/drawing/2014/main" id="{D08E1014-3677-CB45-8B8D-7DE847B921CF}"/>
              </a:ext>
            </a:extLst>
          </p:cNvPr>
          <p:cNvCxnSpPr>
            <a:stCxn id="8" idx="3"/>
            <a:endCxn id="9" idx="0"/>
          </p:cNvCxnSpPr>
          <p:nvPr/>
        </p:nvCxnSpPr>
        <p:spPr>
          <a:xfrm>
            <a:off x="5921919" y="1816069"/>
            <a:ext cx="2667000" cy="1200150"/>
          </a:xfrm>
          <a:prstGeom prst="curvedConnector2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7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22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Idea: Admissibility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D6C8B4-CD7D-2143-B2B7-27A28E978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1ED94EF-9C8B-0749-991D-D260C64F3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7068" y="1143000"/>
            <a:ext cx="5555264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4142340-DBB0-AD40-A012-212B749C5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1595" y="1143152"/>
            <a:ext cx="5397497" cy="4076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75F63BC-B55B-E74F-98D1-BEF725D624E6}"/>
              </a:ext>
            </a:extLst>
          </p:cNvPr>
          <p:cNvSpPr txBox="1"/>
          <p:nvPr/>
        </p:nvSpPr>
        <p:spPr>
          <a:xfrm>
            <a:off x="4572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Inadmissible (pessimistic) heuristics break optimality by trapping good plans on the fringe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B07B8F-9276-0E4C-9D89-573247C7FC79}"/>
              </a:ext>
            </a:extLst>
          </p:cNvPr>
          <p:cNvSpPr txBox="1"/>
          <p:nvPr/>
        </p:nvSpPr>
        <p:spPr>
          <a:xfrm>
            <a:off x="6477000" y="5257800"/>
            <a:ext cx="5562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Admissible (optimistic) heuristics slow down bad plans but never outweigh true costs</a:t>
            </a:r>
          </a:p>
        </p:txBody>
      </p:sp>
    </p:spTree>
    <p:extLst>
      <p:ext uri="{BB962C8B-B14F-4D97-AF65-F5344CB8AC3E}">
        <p14:creationId xmlns:p14="http://schemas.microsoft.com/office/powerpoint/2010/main" val="2165041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23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Admissible Heuristics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EEC402CC-A2C4-6F49-AFC8-1B5A441CE0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11277600" cy="4876800"/>
          </a:xfrm>
        </p:spPr>
        <p:txBody>
          <a:bodyPr/>
          <a:lstStyle/>
          <a:p>
            <a:pPr eaLnBrk="1" hangingPunct="1"/>
            <a:r>
              <a:rPr lang="en-US" dirty="0"/>
              <a:t>A heuristic </a:t>
            </a:r>
            <a:r>
              <a:rPr lang="en-US" i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dirty="0"/>
              <a:t> is </a:t>
            </a:r>
            <a:r>
              <a:rPr lang="en-US" i="1" dirty="0">
                <a:solidFill>
                  <a:srgbClr val="C00000"/>
                </a:solidFill>
              </a:rPr>
              <a:t>admissible</a:t>
            </a:r>
            <a:r>
              <a:rPr lang="en-US" i="1" dirty="0"/>
              <a:t> </a:t>
            </a:r>
            <a:r>
              <a:rPr lang="en-US" dirty="0"/>
              <a:t>(optimistic) if: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eaLnBrk="1" hangingPunct="1">
              <a:buFont typeface="Wingdings" pitchFamily="2" charset="2"/>
              <a:buNone/>
            </a:pPr>
            <a:r>
              <a:rPr lang="en-US" dirty="0"/>
              <a:t>	where               is the true cost to a nearest goal</a:t>
            </a:r>
          </a:p>
          <a:p>
            <a:pPr eaLnBrk="1" hangingPunct="1">
              <a:buFont typeface="Wingdings" pitchFamily="2" charset="2"/>
              <a:buNone/>
            </a:pPr>
            <a:endParaRPr lang="en-US" sz="1600" dirty="0"/>
          </a:p>
          <a:p>
            <a:pPr eaLnBrk="1" hangingPunct="1"/>
            <a:r>
              <a:rPr lang="en-US" dirty="0"/>
              <a:t>Examples: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Coming up with admissible heuristics is most of what’s involved in using A* in practice.</a:t>
            </a:r>
          </a:p>
        </p:txBody>
      </p:sp>
      <p:pic>
        <p:nvPicPr>
          <p:cNvPr id="8" name="Picture 7" descr="txp_fig">
            <a:extLst>
              <a:ext uri="{FF2B5EF4-FFF2-40B4-BE49-F238E27FC236}">
                <a16:creationId xmlns:a16="http://schemas.microsoft.com/office/drawing/2014/main" id="{9AAC4050-465F-594B-9C36-F9DE25C06F9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343400" y="2133600"/>
            <a:ext cx="3130785" cy="403304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E5CB7478-8A0F-3D4E-A1B7-2B5AA0CBFD8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33600" y="2949575"/>
            <a:ext cx="979488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22">
            <a:extLst>
              <a:ext uri="{FF2B5EF4-FFF2-40B4-BE49-F238E27FC236}">
                <a16:creationId xmlns:a16="http://schemas.microsoft.com/office/drawing/2014/main" id="{DA82D1E7-6AFB-1347-953E-BA7FA1DB511F}"/>
              </a:ext>
            </a:extLst>
          </p:cNvPr>
          <p:cNvGrpSpPr>
            <a:grpSpLocks/>
          </p:cNvGrpSpPr>
          <p:nvPr/>
        </p:nvGrpSpPr>
        <p:grpSpPr bwMode="auto">
          <a:xfrm>
            <a:off x="7661275" y="4114804"/>
            <a:ext cx="2641750" cy="599323"/>
            <a:chOff x="2098675" y="4903173"/>
            <a:chExt cx="1406525" cy="31954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05DF5F5-9D13-4A40-8BA9-14611F2CA88D}"/>
                </a:ext>
              </a:extLst>
            </p:cNvPr>
            <p:cNvCxnSpPr/>
            <p:nvPr/>
          </p:nvCxnSpPr>
          <p:spPr>
            <a:xfrm flipV="1">
              <a:off x="2727325" y="5028769"/>
              <a:ext cx="495300" cy="0"/>
            </a:xfrm>
            <a:prstGeom prst="line">
              <a:avLst/>
            </a:prstGeom>
            <a:ln w="762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C345FEE-1054-704B-A230-8E0FC1730CE3}"/>
                </a:ext>
              </a:extLst>
            </p:cNvPr>
            <p:cNvCxnSpPr/>
            <p:nvPr/>
          </p:nvCxnSpPr>
          <p:spPr>
            <a:xfrm flipV="1">
              <a:off x="2655888" y="5125744"/>
              <a:ext cx="636587" cy="0"/>
            </a:xfrm>
            <a:prstGeom prst="line">
              <a:avLst/>
            </a:prstGeom>
            <a:ln w="762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A0F8EF-4744-8D4A-B247-74F699BCE86C}"/>
                </a:ext>
              </a:extLst>
            </p:cNvPr>
            <p:cNvCxnSpPr/>
            <p:nvPr/>
          </p:nvCxnSpPr>
          <p:spPr>
            <a:xfrm flipV="1">
              <a:off x="2479675" y="4930204"/>
              <a:ext cx="1025525" cy="1590"/>
            </a:xfrm>
            <a:prstGeom prst="line">
              <a:avLst/>
            </a:prstGeom>
            <a:ln w="762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686A19B-AC5E-CE47-BC41-5DE6AA18829F}"/>
                </a:ext>
              </a:extLst>
            </p:cNvPr>
            <p:cNvCxnSpPr/>
            <p:nvPr/>
          </p:nvCxnSpPr>
          <p:spPr>
            <a:xfrm flipV="1">
              <a:off x="2586038" y="5221128"/>
              <a:ext cx="812800" cy="1589"/>
            </a:xfrm>
            <a:prstGeom prst="line">
              <a:avLst/>
            </a:prstGeom>
            <a:ln w="762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50">
              <a:extLst>
                <a:ext uri="{FF2B5EF4-FFF2-40B4-BE49-F238E27FC236}">
                  <a16:creationId xmlns:a16="http://schemas.microsoft.com/office/drawing/2014/main" id="{A99E7FD7-A492-F447-A038-44B6AF6794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8675" y="4903173"/>
              <a:ext cx="304800" cy="278968"/>
            </a:xfrm>
            <a:prstGeom prst="rect">
              <a:avLst/>
            </a:prstGeom>
            <a:noFill/>
            <a:ln w="762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</a:p>
          </p:txBody>
        </p:sp>
      </p:grpSp>
      <p:grpSp>
        <p:nvGrpSpPr>
          <p:cNvPr id="16" name="Group 21">
            <a:extLst>
              <a:ext uri="{FF2B5EF4-FFF2-40B4-BE49-F238E27FC236}">
                <a16:creationId xmlns:a16="http://schemas.microsoft.com/office/drawing/2014/main" id="{7CE8EF81-3DEE-0A4E-A8C8-D7281A0A671B}"/>
              </a:ext>
            </a:extLst>
          </p:cNvPr>
          <p:cNvGrpSpPr>
            <a:grpSpLocks/>
          </p:cNvGrpSpPr>
          <p:nvPr/>
        </p:nvGrpSpPr>
        <p:grpSpPr bwMode="auto">
          <a:xfrm>
            <a:off x="3314701" y="3962400"/>
            <a:ext cx="2663825" cy="1196975"/>
            <a:chOff x="4724400" y="4114800"/>
            <a:chExt cx="2663541" cy="1197700"/>
          </a:xfrm>
        </p:grpSpPr>
        <p:pic>
          <p:nvPicPr>
            <p:cNvPr id="17" name="Picture 2" descr="Z:\Shared with PC\smallMaze.png">
              <a:extLst>
                <a:ext uri="{FF2B5EF4-FFF2-40B4-BE49-F238E27FC236}">
                  <a16:creationId xmlns:a16="http://schemas.microsoft.com/office/drawing/2014/main" id="{3A6EB315-A8D5-CB42-A655-B847F5CC3A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724400" y="41148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0A7A08-04E4-BF4F-9CC2-FE8E51A3FCBC}"/>
                </a:ext>
              </a:extLst>
            </p:cNvPr>
            <p:cNvCxnSpPr/>
            <p:nvPr/>
          </p:nvCxnSpPr>
          <p:spPr bwMode="auto">
            <a:xfrm rot="10800000" flipV="1">
              <a:off x="4952976" y="4553215"/>
              <a:ext cx="1125418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7">
              <a:extLst>
                <a:ext uri="{FF2B5EF4-FFF2-40B4-BE49-F238E27FC236}">
                  <a16:creationId xmlns:a16="http://schemas.microsoft.com/office/drawing/2014/main" id="{BB15E2E5-73BE-6E4C-A7C9-5DE905998A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1" y="4648200"/>
              <a:ext cx="548590" cy="52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FC5AED8-472B-4542-92FD-BF889FAB3C40}"/>
                </a:ext>
              </a:extLst>
            </p:cNvPr>
            <p:cNvCxnSpPr/>
            <p:nvPr/>
          </p:nvCxnSpPr>
          <p:spPr bwMode="auto">
            <a:xfrm rot="5400000">
              <a:off x="4648785" y="4876468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940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24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 of A* Tree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9">
            <a:extLst>
              <a:ext uri="{FF2B5EF4-FFF2-40B4-BE49-F238E27FC236}">
                <a16:creationId xmlns:a16="http://schemas.microsoft.com/office/drawing/2014/main" id="{4D9E9C3D-A56F-564C-B553-810B311B0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440" y="1447800"/>
            <a:ext cx="5029200" cy="45259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Assume:</a:t>
            </a:r>
          </a:p>
          <a:p>
            <a:r>
              <a:rPr lang="en-US" sz="2400" dirty="0">
                <a:latin typeface="Calibri"/>
                <a:cs typeface="Calibri"/>
              </a:rPr>
              <a:t>A is an 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B is a suboptimal goal node</a:t>
            </a:r>
          </a:p>
          <a:p>
            <a:r>
              <a:rPr lang="en-US" sz="2400" dirty="0">
                <a:latin typeface="Calibri"/>
                <a:cs typeface="Calibri"/>
              </a:rPr>
              <a:t>h is admissible</a:t>
            </a:r>
          </a:p>
          <a:p>
            <a:pPr>
              <a:lnSpc>
                <a:spcPct val="150000"/>
              </a:lnSpc>
            </a:pPr>
            <a:endParaRPr lang="en-US" sz="1200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Claim:</a:t>
            </a:r>
          </a:p>
          <a:p>
            <a:r>
              <a:rPr lang="en-US" sz="2400" dirty="0">
                <a:latin typeface="Calibri"/>
                <a:cs typeface="Calibri"/>
              </a:rPr>
              <a:t>A will exit the fringe before B</a:t>
            </a:r>
          </a:p>
        </p:txBody>
      </p:sp>
      <p:sp>
        <p:nvSpPr>
          <p:cNvPr id="8" name="Freeform 12">
            <a:extLst>
              <a:ext uri="{FF2B5EF4-FFF2-40B4-BE49-F238E27FC236}">
                <a16:creationId xmlns:a16="http://schemas.microsoft.com/office/drawing/2014/main" id="{44515700-67E3-A445-8974-11F45BA0CB24}"/>
              </a:ext>
            </a:extLst>
          </p:cNvPr>
          <p:cNvSpPr>
            <a:spLocks/>
          </p:cNvSpPr>
          <p:nvPr/>
        </p:nvSpPr>
        <p:spPr bwMode="auto">
          <a:xfrm>
            <a:off x="7384889" y="1789113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2DAA649A-58FB-7141-94A2-4E9060785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50" y="214471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324F2012-65BE-3E46-98DB-8AE557D6D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501" y="2135187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Text Box 15">
            <a:extLst>
              <a:ext uri="{FF2B5EF4-FFF2-40B4-BE49-F238E27FC236}">
                <a16:creationId xmlns:a16="http://schemas.microsoft.com/office/drawing/2014/main" id="{CCB7FB21-F2CC-AC45-8DA7-6157B518FE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7425" y="1995486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4CE49CB4-113D-BB4E-8C6E-B75D9279B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9976" y="38322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2EE138FE-32C2-0B42-9757-5DA906159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3976" y="3527424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5B6D2FC7-F20D-A648-AB84-D9EB36802B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026" y="1719262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5" name="Picture 14" descr="txp_fig">
            <a:extLst>
              <a:ext uri="{FF2B5EF4-FFF2-40B4-BE49-F238E27FC236}">
                <a16:creationId xmlns:a16="http://schemas.microsoft.com/office/drawing/2014/main" id="{B5E5B70A-8470-F646-8D89-1D2563203A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0334304" y="3819722"/>
            <a:ext cx="257496" cy="241101"/>
          </a:xfrm>
          <a:prstGeom prst="rect">
            <a:avLst/>
          </a:prstGeom>
          <a:noFill/>
          <a:ln/>
          <a:effectLst/>
        </p:spPr>
      </p:pic>
      <p:pic>
        <p:nvPicPr>
          <p:cNvPr id="16" name="Picture 15" descr="txp_fig">
            <a:extLst>
              <a:ext uri="{FF2B5EF4-FFF2-40B4-BE49-F238E27FC236}">
                <a16:creationId xmlns:a16="http://schemas.microsoft.com/office/drawing/2014/main" id="{FF378725-38A4-6744-A7B1-B481C6A9FC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285983" y="3514921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326821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25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 of A* Tree Search: Blocking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8842F34-45BD-BE44-BC24-A7BD2BD50FE9}"/>
              </a:ext>
            </a:extLst>
          </p:cNvPr>
          <p:cNvSpPr/>
          <p:nvPr/>
        </p:nvSpPr>
        <p:spPr>
          <a:xfrm>
            <a:off x="5410200" y="4234074"/>
            <a:ext cx="6553200" cy="1905000"/>
          </a:xfrm>
          <a:prstGeom prst="wedgeRoundRectCallout">
            <a:avLst>
              <a:gd name="adj1" fmla="val -60117"/>
              <a:gd name="adj2" fmla="val -90421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D493880E-0C06-404D-A3E1-ABE166492D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79711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</p:txBody>
      </p:sp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F26B5753-75A1-4842-B3C4-B0745D67F15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715000" y="4565545"/>
            <a:ext cx="3013075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49BD4B-121B-EB47-BF9E-53A4D6C87FAC}"/>
              </a:ext>
            </a:extLst>
          </p:cNvPr>
          <p:cNvSpPr txBox="1"/>
          <p:nvPr/>
        </p:nvSpPr>
        <p:spPr>
          <a:xfrm>
            <a:off x="9144000" y="4484652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Definition of f-cost</a:t>
            </a:r>
          </a:p>
        </p:txBody>
      </p:sp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3388B09B-73C3-8D4A-AE77-7A5A13D51F3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5714998" y="5037031"/>
            <a:ext cx="1864893" cy="318467"/>
          </a:xfrm>
          <a:prstGeom prst="rect">
            <a:avLst/>
          </a:prstGeom>
          <a:noFill/>
          <a:ln/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5C617C-C823-BA42-9C10-5BB6A75D3B26}"/>
              </a:ext>
            </a:extLst>
          </p:cNvPr>
          <p:cNvSpPr txBox="1"/>
          <p:nvPr/>
        </p:nvSpPr>
        <p:spPr>
          <a:xfrm>
            <a:off x="9144000" y="4946317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Admissibility of h</a:t>
            </a:r>
          </a:p>
        </p:txBody>
      </p:sp>
      <p:sp>
        <p:nvSpPr>
          <p:cNvPr id="13" name="Freeform 34">
            <a:extLst>
              <a:ext uri="{FF2B5EF4-FFF2-40B4-BE49-F238E27FC236}">
                <a16:creationId xmlns:a16="http://schemas.microsoft.com/office/drawing/2014/main" id="{3DCFF9A0-6DFD-2D42-8B6D-1F6C6D67C01A}"/>
              </a:ext>
            </a:extLst>
          </p:cNvPr>
          <p:cNvSpPr>
            <a:spLocks/>
          </p:cNvSpPr>
          <p:nvPr/>
        </p:nvSpPr>
        <p:spPr bwMode="auto">
          <a:xfrm>
            <a:off x="8200864" y="1200361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76EBA9A5-7261-D648-AA70-42A74B803B89}"/>
              </a:ext>
            </a:extLst>
          </p:cNvPr>
          <p:cNvSpPr>
            <a:spLocks/>
          </p:cNvSpPr>
          <p:nvPr/>
        </p:nvSpPr>
        <p:spPr bwMode="auto">
          <a:xfrm>
            <a:off x="7384889" y="1179725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8DF77C0C-A249-1444-84A7-AD0A16714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50" y="153532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68CF49A3-2F31-DC45-B4A6-82C49FBCA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501" y="1525799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1F27B1F8-B704-4147-987B-5716768A9B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7425" y="1386098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2A343B1C-ABBC-5849-ADF8-F4C7752DA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9976" y="322283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11D2EB3D-A3C9-104D-9F97-064D5C6C3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3976" y="2918036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7A372DDB-8CA5-1A45-8B57-5DE6A843C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026" y="1109874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D118045D-C579-FA42-93BD-C6656D2B6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4976" y="2232236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2" name="Picture 29" descr="txp_fig">
            <a:extLst>
              <a:ext uri="{FF2B5EF4-FFF2-40B4-BE49-F238E27FC236}">
                <a16:creationId xmlns:a16="http://schemas.microsoft.com/office/drawing/2014/main" id="{7A98146E-D871-6C4B-81F7-C0B013259C3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80175" y="2156035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>
            <a:extLst>
              <a:ext uri="{FF2B5EF4-FFF2-40B4-BE49-F238E27FC236}">
                <a16:creationId xmlns:a16="http://schemas.microsoft.com/office/drawing/2014/main" id="{531591BA-9742-E04B-A929-A360A55D22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0334304" y="3210334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89F679A-11FB-4046-B150-430FBC330825}"/>
              </a:ext>
            </a:extLst>
          </p:cNvPr>
          <p:cNvSpPr/>
          <p:nvPr/>
        </p:nvSpPr>
        <p:spPr>
          <a:xfrm rot="1800000">
            <a:off x="7335252" y="1934678"/>
            <a:ext cx="954869" cy="155526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5" name="Picture 24" descr="txp_fig">
            <a:extLst>
              <a:ext uri="{FF2B5EF4-FFF2-40B4-BE49-F238E27FC236}">
                <a16:creationId xmlns:a16="http://schemas.microsoft.com/office/drawing/2014/main" id="{3A1C50F5-E924-1B44-A4DB-29F9DB0427B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5731099" y="5529475"/>
            <a:ext cx="1944584" cy="318518"/>
          </a:xfrm>
          <a:prstGeom prst="rect">
            <a:avLst/>
          </a:prstGeom>
          <a:noFill/>
          <a:ln/>
          <a:effectLst/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452870-606A-A64A-960F-F3FAD58E2C9E}"/>
              </a:ext>
            </a:extLst>
          </p:cNvPr>
          <p:cNvSpPr txBox="1"/>
          <p:nvPr/>
        </p:nvSpPr>
        <p:spPr>
          <a:xfrm>
            <a:off x="9144000" y="5403517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pic>
        <p:nvPicPr>
          <p:cNvPr id="29" name="Picture 28" descr="txp_fig">
            <a:extLst>
              <a:ext uri="{FF2B5EF4-FFF2-40B4-BE49-F238E27FC236}">
                <a16:creationId xmlns:a16="http://schemas.microsoft.com/office/drawing/2014/main" id="{B2CCAEB9-B492-B54B-BF89-B6053369D7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/>
          <a:stretch>
            <a:fillRect/>
          </a:stretch>
        </p:blipFill>
        <p:spPr bwMode="auto">
          <a:xfrm>
            <a:off x="7315200" y="2862474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321924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/>
      <p:bldP spid="13" grpId="0" animBg="1"/>
      <p:bldP spid="21" grpId="0" animBg="1"/>
      <p:bldP spid="24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26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 of A* Tree Search: Blocking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734AAA63-1AA7-E746-B0DE-36C33114D124}"/>
              </a:ext>
            </a:extLst>
          </p:cNvPr>
          <p:cNvSpPr/>
          <p:nvPr/>
        </p:nvSpPr>
        <p:spPr>
          <a:xfrm>
            <a:off x="5622235" y="4397376"/>
            <a:ext cx="6400800" cy="1371600"/>
          </a:xfrm>
          <a:prstGeom prst="wedgeRoundRectCallout">
            <a:avLst>
              <a:gd name="adj1" fmla="val -75813"/>
              <a:gd name="adj2" fmla="val -77449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545969A-8D97-F543-9CED-A39A90914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16835" y="1243013"/>
            <a:ext cx="4953000" cy="4525963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</p:txBody>
      </p:sp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46688694-86B1-9A45-B052-280DB994DB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6571857" y="5180332"/>
            <a:ext cx="1930189" cy="318668"/>
          </a:xfrm>
          <a:prstGeom prst="rect">
            <a:avLst/>
          </a:prstGeom>
          <a:noFill/>
          <a:ln/>
          <a:effectLst/>
        </p:spPr>
      </p:pic>
      <p:pic>
        <p:nvPicPr>
          <p:cNvPr id="10" name="Picture 9" descr="txp_fig">
            <a:extLst>
              <a:ext uri="{FF2B5EF4-FFF2-40B4-BE49-F238E27FC236}">
                <a16:creationId xmlns:a16="http://schemas.microsoft.com/office/drawing/2014/main" id="{306E094D-E90D-6947-BC39-259B02E12D2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557099" y="4707255"/>
            <a:ext cx="1914135" cy="318704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A5941E-7A90-6641-8E44-4549486E086C}"/>
              </a:ext>
            </a:extLst>
          </p:cNvPr>
          <p:cNvSpPr txBox="1"/>
          <p:nvPr/>
        </p:nvSpPr>
        <p:spPr>
          <a:xfrm>
            <a:off x="9356035" y="4610986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B is suboptimal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0428A-1CD1-584E-AA13-06FB199AA393}"/>
              </a:ext>
            </a:extLst>
          </p:cNvPr>
          <p:cNvSpPr txBox="1"/>
          <p:nvPr/>
        </p:nvSpPr>
        <p:spPr>
          <a:xfrm>
            <a:off x="9356035" y="5068186"/>
            <a:ext cx="3048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/>
                <a:cs typeface="Calibri"/>
              </a:rPr>
              <a:t>h = 0 at a goal</a:t>
            </a:r>
          </a:p>
        </p:txBody>
      </p:sp>
      <p:sp>
        <p:nvSpPr>
          <p:cNvPr id="13" name="Freeform 34">
            <a:extLst>
              <a:ext uri="{FF2B5EF4-FFF2-40B4-BE49-F238E27FC236}">
                <a16:creationId xmlns:a16="http://schemas.microsoft.com/office/drawing/2014/main" id="{9253E7CA-5756-7940-BD3B-5CF09F7F9CFE}"/>
              </a:ext>
            </a:extLst>
          </p:cNvPr>
          <p:cNvSpPr>
            <a:spLocks/>
          </p:cNvSpPr>
          <p:nvPr/>
        </p:nvSpPr>
        <p:spPr bwMode="auto">
          <a:xfrm>
            <a:off x="8260499" y="1363663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7703ADB1-5129-094A-A216-21D3EB6E0081}"/>
              </a:ext>
            </a:extLst>
          </p:cNvPr>
          <p:cNvSpPr>
            <a:spLocks/>
          </p:cNvSpPr>
          <p:nvPr/>
        </p:nvSpPr>
        <p:spPr bwMode="auto">
          <a:xfrm>
            <a:off x="7444524" y="1343027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69F7ECE9-009F-7448-85E4-3BAD60BB59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6885" y="169862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5D91D8C1-F9EC-CA43-AFCD-1C943369D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3136" y="168910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Text Box 15">
            <a:extLst>
              <a:ext uri="{FF2B5EF4-FFF2-40B4-BE49-F238E27FC236}">
                <a16:creationId xmlns:a16="http://schemas.microsoft.com/office/drawing/2014/main" id="{8B1CB1CA-9151-2E4C-B6AF-95B0CBB34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7060" y="15494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8" name="Oval 16">
            <a:extLst>
              <a:ext uri="{FF2B5EF4-FFF2-40B4-BE49-F238E27FC236}">
                <a16:creationId xmlns:a16="http://schemas.microsoft.com/office/drawing/2014/main" id="{0F46B455-CFC9-8A40-8ADA-616459AB6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9611" y="338613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7">
            <a:extLst>
              <a:ext uri="{FF2B5EF4-FFF2-40B4-BE49-F238E27FC236}">
                <a16:creationId xmlns:a16="http://schemas.microsoft.com/office/drawing/2014/main" id="{7BB6114A-038B-3344-A523-25F5E81A9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3611" y="308133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Oval 21">
            <a:extLst>
              <a:ext uri="{FF2B5EF4-FFF2-40B4-BE49-F238E27FC236}">
                <a16:creationId xmlns:a16="http://schemas.microsoft.com/office/drawing/2014/main" id="{43840C72-CD99-F64F-84D2-5C99F6A54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8661" y="127317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Oval 27">
            <a:extLst>
              <a:ext uri="{FF2B5EF4-FFF2-40B4-BE49-F238E27FC236}">
                <a16:creationId xmlns:a16="http://schemas.microsoft.com/office/drawing/2014/main" id="{27CE0950-07AC-724D-9AC0-C4F06A827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4611" y="23955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22" name="Picture 29" descr="txp_fig">
            <a:extLst>
              <a:ext uri="{FF2B5EF4-FFF2-40B4-BE49-F238E27FC236}">
                <a16:creationId xmlns:a16="http://schemas.microsoft.com/office/drawing/2014/main" id="{1D666C6B-C6D9-EB48-BEBB-3873727E5CE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839810" y="2319337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>
            <a:extLst>
              <a:ext uri="{FF2B5EF4-FFF2-40B4-BE49-F238E27FC236}">
                <a16:creationId xmlns:a16="http://schemas.microsoft.com/office/drawing/2014/main" id="{B06ED873-3088-5349-AA6C-8CE4F6B63AC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0393939" y="3373636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F363BB2-62B2-684B-8B3A-1E10789B1962}"/>
              </a:ext>
            </a:extLst>
          </p:cNvPr>
          <p:cNvSpPr/>
          <p:nvPr/>
        </p:nvSpPr>
        <p:spPr>
          <a:xfrm rot="359986">
            <a:off x="7100586" y="2844436"/>
            <a:ext cx="3870153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5" name="Picture 24" descr="txp_fig">
            <a:extLst>
              <a:ext uri="{FF2B5EF4-FFF2-40B4-BE49-F238E27FC236}">
                <a16:creationId xmlns:a16="http://schemas.microsoft.com/office/drawing/2014/main" id="{ED468940-2947-0449-B85A-12163AC39BB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7374835" y="3025776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412492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  <p:bldP spid="2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 of A* Tree Search: Blocking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ECFFAB82-1F0D-6043-BBA5-1AC9D0C2CF53}"/>
              </a:ext>
            </a:extLst>
          </p:cNvPr>
          <p:cNvSpPr/>
          <p:nvPr/>
        </p:nvSpPr>
        <p:spPr>
          <a:xfrm>
            <a:off x="7391400" y="4363276"/>
            <a:ext cx="3733800" cy="914400"/>
          </a:xfrm>
          <a:prstGeom prst="wedgeRoundRectCallout">
            <a:avLst>
              <a:gd name="adj1" fmla="val -141787"/>
              <a:gd name="adj2" fmla="val -64255"/>
              <a:gd name="adj3" fmla="val 16667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F3082327-3249-4D48-9F97-A67095DBC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80313"/>
            <a:ext cx="4953000" cy="4525963"/>
          </a:xfrm>
        </p:spPr>
        <p:txBody>
          <a:bodyPr>
            <a:normAutofit lnSpcReduction="1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sz="2400" dirty="0">
                <a:latin typeface="Calibri"/>
                <a:cs typeface="Calibri"/>
              </a:rPr>
              <a:t>Proof: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Imagine B is on the fringe</a:t>
            </a:r>
          </a:p>
          <a:p>
            <a:r>
              <a:rPr lang="en-US" sz="2400" dirty="0">
                <a:latin typeface="Calibri"/>
                <a:cs typeface="Calibri"/>
              </a:rPr>
              <a:t>Some ancestor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of A is on the fringe, too (maybe A!)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Claim: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will be expanded before B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f(n) is less or equal to f(A)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f(A) is less than f(B)</a:t>
            </a:r>
          </a:p>
          <a:p>
            <a:pPr marL="914376" lvl="1" indent="-457200" eaLnBrk="1" hangingPunct="1">
              <a:buFont typeface="+mj-lt"/>
              <a:buAutoNum type="arabicPeriod"/>
            </a:pP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i="1" dirty="0">
                <a:latin typeface="Calibri"/>
                <a:cs typeface="Calibri"/>
              </a:rPr>
              <a:t>n</a:t>
            </a:r>
            <a:r>
              <a:rPr lang="en-US" sz="2400" dirty="0">
                <a:latin typeface="Calibri"/>
                <a:cs typeface="Calibri"/>
              </a:rPr>
              <a:t>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All ancestors of A expand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 expands before B</a:t>
            </a: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A* search is optimal</a:t>
            </a:r>
          </a:p>
        </p:txBody>
      </p:sp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1431B947-314B-BF4D-8059-71F92ED0915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709669" y="4668076"/>
            <a:ext cx="3110735" cy="318731"/>
          </a:xfrm>
          <a:prstGeom prst="rect">
            <a:avLst/>
          </a:prstGeom>
          <a:noFill/>
          <a:ln/>
          <a:effectLst/>
        </p:spPr>
      </p:pic>
      <p:sp>
        <p:nvSpPr>
          <p:cNvPr id="10" name="Freeform 34">
            <a:extLst>
              <a:ext uri="{FF2B5EF4-FFF2-40B4-BE49-F238E27FC236}">
                <a16:creationId xmlns:a16="http://schemas.microsoft.com/office/drawing/2014/main" id="{23F96BDC-79FD-5341-A9BC-CF76F1523EAD}"/>
              </a:ext>
            </a:extLst>
          </p:cNvPr>
          <p:cNvSpPr>
            <a:spLocks/>
          </p:cNvSpPr>
          <p:nvPr/>
        </p:nvSpPr>
        <p:spPr bwMode="auto">
          <a:xfrm>
            <a:off x="8200864" y="1100963"/>
            <a:ext cx="1931987" cy="2371725"/>
          </a:xfrm>
          <a:custGeom>
            <a:avLst/>
            <a:gdLst>
              <a:gd name="T0" fmla="*/ 2147483647 w 1217"/>
              <a:gd name="T1" fmla="*/ 0 h 1494"/>
              <a:gd name="T2" fmla="*/ 0 w 1217"/>
              <a:gd name="T3" fmla="*/ 2147483647 h 1494"/>
              <a:gd name="T4" fmla="*/ 2147483647 w 1217"/>
              <a:gd name="T5" fmla="*/ 2147483647 h 1494"/>
              <a:gd name="T6" fmla="*/ 2147483647 w 1217"/>
              <a:gd name="T7" fmla="*/ 2147483647 h 1494"/>
              <a:gd name="T8" fmla="*/ 2147483647 w 1217"/>
              <a:gd name="T9" fmla="*/ 2147483647 h 1494"/>
              <a:gd name="T10" fmla="*/ 2147483647 w 1217"/>
              <a:gd name="T11" fmla="*/ 2147483647 h 1494"/>
              <a:gd name="T12" fmla="*/ 2147483647 w 1217"/>
              <a:gd name="T13" fmla="*/ 0 h 149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17"/>
              <a:gd name="T22" fmla="*/ 0 h 1494"/>
              <a:gd name="T23" fmla="*/ 1217 w 1217"/>
              <a:gd name="T24" fmla="*/ 1494 h 149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17" h="1494">
                <a:moveTo>
                  <a:pt x="386" y="0"/>
                </a:moveTo>
                <a:cubicBezTo>
                  <a:pt x="322" y="114"/>
                  <a:pt x="196" y="352"/>
                  <a:pt x="0" y="682"/>
                </a:cubicBezTo>
                <a:cubicBezTo>
                  <a:pt x="56" y="829"/>
                  <a:pt x="128" y="798"/>
                  <a:pt x="196" y="857"/>
                </a:cubicBezTo>
                <a:cubicBezTo>
                  <a:pt x="264" y="916"/>
                  <a:pt x="308" y="996"/>
                  <a:pt x="407" y="1034"/>
                </a:cubicBezTo>
                <a:cubicBezTo>
                  <a:pt x="506" y="1072"/>
                  <a:pt x="667" y="1035"/>
                  <a:pt x="791" y="1082"/>
                </a:cubicBezTo>
                <a:cubicBezTo>
                  <a:pt x="915" y="1129"/>
                  <a:pt x="1217" y="1494"/>
                  <a:pt x="1152" y="1314"/>
                </a:cubicBezTo>
                <a:cubicBezTo>
                  <a:pt x="1087" y="1134"/>
                  <a:pt x="557" y="274"/>
                  <a:pt x="400" y="0"/>
                </a:cubicBezTo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568287B1-43E5-F745-89F4-9A0F624C1607}"/>
              </a:ext>
            </a:extLst>
          </p:cNvPr>
          <p:cNvSpPr>
            <a:spLocks/>
          </p:cNvSpPr>
          <p:nvPr/>
        </p:nvSpPr>
        <p:spPr bwMode="auto">
          <a:xfrm>
            <a:off x="7384889" y="1080327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Oval 13">
            <a:extLst>
              <a:ext uri="{FF2B5EF4-FFF2-40B4-BE49-F238E27FC236}">
                <a16:creationId xmlns:a16="http://schemas.microsoft.com/office/drawing/2014/main" id="{84FEDFD9-D24F-BC45-BDBE-D8EA19122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7250" y="143592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Oval 14">
            <a:extLst>
              <a:ext uri="{FF2B5EF4-FFF2-40B4-BE49-F238E27FC236}">
                <a16:creationId xmlns:a16="http://schemas.microsoft.com/office/drawing/2014/main" id="{685E36A5-90D9-C44C-88C5-B3C9851E57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83501" y="1426401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44DF87B3-F302-C244-AB70-CCD4DA17DD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7425" y="1286700"/>
            <a:ext cx="274639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5" name="Oval 16">
            <a:extLst>
              <a:ext uri="{FF2B5EF4-FFF2-40B4-BE49-F238E27FC236}">
                <a16:creationId xmlns:a16="http://schemas.microsoft.com/office/drawing/2014/main" id="{5425BB70-0B0D-9545-A1E6-E80C7DD46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89976" y="312343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Oval 17">
            <a:extLst>
              <a:ext uri="{FF2B5EF4-FFF2-40B4-BE49-F238E27FC236}">
                <a16:creationId xmlns:a16="http://schemas.microsoft.com/office/drawing/2014/main" id="{81ACD5D1-9FF0-964D-B70B-87F151971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3976" y="2818638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CA1BF249-0DF2-274F-9130-7D900EBB6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9026" y="1010476"/>
            <a:ext cx="179388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27">
            <a:extLst>
              <a:ext uri="{FF2B5EF4-FFF2-40B4-BE49-F238E27FC236}">
                <a16:creationId xmlns:a16="http://schemas.microsoft.com/office/drawing/2014/main" id="{C61EBDEA-BFFA-E14B-A7F1-9A34AA533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4976" y="2132838"/>
            <a:ext cx="179388" cy="17938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9" name="Picture 29" descr="txp_fig">
            <a:extLst>
              <a:ext uri="{FF2B5EF4-FFF2-40B4-BE49-F238E27FC236}">
                <a16:creationId xmlns:a16="http://schemas.microsoft.com/office/drawing/2014/main" id="{997547DE-B6C9-E842-823B-E978BDA8047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780175" y="2056637"/>
            <a:ext cx="192088" cy="16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9" descr="txp_fig">
            <a:extLst>
              <a:ext uri="{FF2B5EF4-FFF2-40B4-BE49-F238E27FC236}">
                <a16:creationId xmlns:a16="http://schemas.microsoft.com/office/drawing/2014/main" id="{A3EFF922-6098-1D45-85CC-6AF659D2EDB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0334304" y="3110936"/>
            <a:ext cx="257496" cy="241101"/>
          </a:xfrm>
          <a:prstGeom prst="rect">
            <a:avLst/>
          </a:prstGeom>
          <a:noFill/>
          <a:ln/>
          <a:effectLst/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7DC405C-91E1-354F-B9B8-2DACBF9CCA56}"/>
              </a:ext>
            </a:extLst>
          </p:cNvPr>
          <p:cNvSpPr/>
          <p:nvPr/>
        </p:nvSpPr>
        <p:spPr>
          <a:xfrm rot="1372885">
            <a:off x="7307550" y="2215128"/>
            <a:ext cx="3645108" cy="95065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190BF431-59DE-5849-B19D-491B7CACC5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7315200" y="2763076"/>
            <a:ext cx="257817" cy="25781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98064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21" grpId="0" animBg="1"/>
      <p:bldP spid="21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Properties of A*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88">
            <a:extLst>
              <a:ext uri="{FF2B5EF4-FFF2-40B4-BE49-F238E27FC236}">
                <a16:creationId xmlns:a16="http://schemas.microsoft.com/office/drawing/2014/main" id="{34807B39-E2CA-AE45-A38A-4073FEF96A26}"/>
              </a:ext>
            </a:extLst>
          </p:cNvPr>
          <p:cNvSpPr>
            <a:spLocks/>
          </p:cNvSpPr>
          <p:nvPr/>
        </p:nvSpPr>
        <p:spPr bwMode="auto">
          <a:xfrm>
            <a:off x="2895600" y="2703514"/>
            <a:ext cx="2438400" cy="20970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Freeform 126">
            <a:extLst>
              <a:ext uri="{FF2B5EF4-FFF2-40B4-BE49-F238E27FC236}">
                <a16:creationId xmlns:a16="http://schemas.microsoft.com/office/drawing/2014/main" id="{DF428B95-1BF3-7445-B4F6-D64F8541803D}"/>
              </a:ext>
            </a:extLst>
          </p:cNvPr>
          <p:cNvSpPr>
            <a:spLocks/>
          </p:cNvSpPr>
          <p:nvPr/>
        </p:nvSpPr>
        <p:spPr bwMode="auto">
          <a:xfrm>
            <a:off x="3429001" y="2667001"/>
            <a:ext cx="1371555" cy="1598510"/>
          </a:xfrm>
          <a:custGeom>
            <a:avLst/>
            <a:gdLst>
              <a:gd name="T0" fmla="*/ 2147483647 w 769"/>
              <a:gd name="T1" fmla="*/ 0 h 1239"/>
              <a:gd name="T2" fmla="*/ 0 w 769"/>
              <a:gd name="T3" fmla="*/ 2147483647 h 1239"/>
              <a:gd name="T4" fmla="*/ 2147483647 w 769"/>
              <a:gd name="T5" fmla="*/ 2147483647 h 1239"/>
              <a:gd name="T6" fmla="*/ 2147483647 w 769"/>
              <a:gd name="T7" fmla="*/ 2147483647 h 1239"/>
              <a:gd name="T8" fmla="*/ 2147483647 w 769"/>
              <a:gd name="T9" fmla="*/ 2147483647 h 1239"/>
              <a:gd name="T10" fmla="*/ 2147483647 w 769"/>
              <a:gd name="T11" fmla="*/ 2147483647 h 1239"/>
              <a:gd name="T12" fmla="*/ 2147483647 w 769"/>
              <a:gd name="T13" fmla="*/ 2147483647 h 1239"/>
              <a:gd name="T14" fmla="*/ 2147483647 w 769"/>
              <a:gd name="T15" fmla="*/ 0 h 123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69"/>
              <a:gd name="T25" fmla="*/ 0 h 1239"/>
              <a:gd name="T26" fmla="*/ 769 w 769"/>
              <a:gd name="T27" fmla="*/ 1239 h 1239"/>
              <a:gd name="connsiteX0" fmla="*/ 5618 w 11235"/>
              <a:gd name="connsiteY0" fmla="*/ 0 h 10000"/>
              <a:gd name="connsiteX1" fmla="*/ 0 w 11235"/>
              <a:gd name="connsiteY1" fmla="*/ 6199 h 10000"/>
              <a:gd name="connsiteX2" fmla="*/ 1873 w 11235"/>
              <a:gd name="connsiteY2" fmla="*/ 6973 h 10000"/>
              <a:gd name="connsiteX3" fmla="*/ 4993 w 11235"/>
              <a:gd name="connsiteY3" fmla="*/ 7748 h 10000"/>
              <a:gd name="connsiteX4" fmla="*/ 6957 w 11235"/>
              <a:gd name="connsiteY4" fmla="*/ 6538 h 10000"/>
              <a:gd name="connsiteX5" fmla="*/ 9272 w 11235"/>
              <a:gd name="connsiteY5" fmla="*/ 9621 h 10000"/>
              <a:gd name="connsiteX6" fmla="*/ 11235 w 11235"/>
              <a:gd name="connsiteY6" fmla="*/ 6199 h 10000"/>
              <a:gd name="connsiteX7" fmla="*/ 5618 w 11235"/>
              <a:gd name="connsiteY7" fmla="*/ 0 h 10000"/>
              <a:gd name="connsiteX0" fmla="*/ 5618 w 11235"/>
              <a:gd name="connsiteY0" fmla="*/ 0 h 8127"/>
              <a:gd name="connsiteX1" fmla="*/ 0 w 11235"/>
              <a:gd name="connsiteY1" fmla="*/ 6199 h 8127"/>
              <a:gd name="connsiteX2" fmla="*/ 1873 w 11235"/>
              <a:gd name="connsiteY2" fmla="*/ 6973 h 8127"/>
              <a:gd name="connsiteX3" fmla="*/ 4993 w 11235"/>
              <a:gd name="connsiteY3" fmla="*/ 7748 h 8127"/>
              <a:gd name="connsiteX4" fmla="*/ 6957 w 11235"/>
              <a:gd name="connsiteY4" fmla="*/ 6538 h 8127"/>
              <a:gd name="connsiteX5" fmla="*/ 9987 w 11235"/>
              <a:gd name="connsiteY5" fmla="*/ 7748 h 8127"/>
              <a:gd name="connsiteX6" fmla="*/ 11235 w 11235"/>
              <a:gd name="connsiteY6" fmla="*/ 6199 h 8127"/>
              <a:gd name="connsiteX7" fmla="*/ 5618 w 11235"/>
              <a:gd name="connsiteY7" fmla="*/ 0 h 8127"/>
              <a:gd name="connsiteX0" fmla="*/ 5000 w 10000"/>
              <a:gd name="connsiteY0" fmla="*/ 0 h 10000"/>
              <a:gd name="connsiteX1" fmla="*/ 0 w 10000"/>
              <a:gd name="connsiteY1" fmla="*/ 7628 h 10000"/>
              <a:gd name="connsiteX2" fmla="*/ 1667 w 10000"/>
              <a:gd name="connsiteY2" fmla="*/ 9057 h 10000"/>
              <a:gd name="connsiteX3" fmla="*/ 4444 w 10000"/>
              <a:gd name="connsiteY3" fmla="*/ 9534 h 10000"/>
              <a:gd name="connsiteX4" fmla="*/ 6192 w 10000"/>
              <a:gd name="connsiteY4" fmla="*/ 8045 h 10000"/>
              <a:gd name="connsiteX5" fmla="*/ 8889 w 10000"/>
              <a:gd name="connsiteY5" fmla="*/ 9534 h 10000"/>
              <a:gd name="connsiteX6" fmla="*/ 10000 w 10000"/>
              <a:gd name="connsiteY6" fmla="*/ 7628 h 10000"/>
              <a:gd name="connsiteX7" fmla="*/ 5000 w 10000"/>
              <a:gd name="connsiteY7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000">
                <a:moveTo>
                  <a:pt x="5000" y="0"/>
                </a:moveTo>
                <a:lnTo>
                  <a:pt x="0" y="7628"/>
                </a:lnTo>
                <a:lnTo>
                  <a:pt x="1667" y="9057"/>
                </a:lnTo>
                <a:cubicBezTo>
                  <a:pt x="1667" y="9057"/>
                  <a:pt x="3611" y="9851"/>
                  <a:pt x="4444" y="9534"/>
                </a:cubicBezTo>
                <a:cubicBezTo>
                  <a:pt x="5197" y="9872"/>
                  <a:pt x="5452" y="8045"/>
                  <a:pt x="6192" y="8045"/>
                </a:cubicBezTo>
                <a:cubicBezTo>
                  <a:pt x="6933" y="8045"/>
                  <a:pt x="8530" y="10000"/>
                  <a:pt x="8889" y="9534"/>
                </a:cubicBezTo>
                <a:cubicBezTo>
                  <a:pt x="9537" y="8819"/>
                  <a:pt x="9514" y="8243"/>
                  <a:pt x="10000" y="7628"/>
                </a:cubicBezTo>
                <a:lnTo>
                  <a:pt x="5000" y="0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Oval 89">
            <a:extLst>
              <a:ext uri="{FF2B5EF4-FFF2-40B4-BE49-F238E27FC236}">
                <a16:creationId xmlns:a16="http://schemas.microsoft.com/office/drawing/2014/main" id="{AFCD8CEB-62A7-0C49-B2C1-821709274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364" y="3059113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90">
            <a:extLst>
              <a:ext uri="{FF2B5EF4-FFF2-40B4-BE49-F238E27FC236}">
                <a16:creationId xmlns:a16="http://schemas.microsoft.com/office/drawing/2014/main" id="{9A8F1279-38F5-3E4D-80FA-4DB601E0D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5613" y="30495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Text Box 91">
            <a:extLst>
              <a:ext uri="{FF2B5EF4-FFF2-40B4-BE49-F238E27FC236}">
                <a16:creationId xmlns:a16="http://schemas.microsoft.com/office/drawing/2014/main" id="{1CB57642-23ED-3A4E-9218-653BE1B2C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9539" y="2909889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2" name="Freeform 92">
            <a:extLst>
              <a:ext uri="{FF2B5EF4-FFF2-40B4-BE49-F238E27FC236}">
                <a16:creationId xmlns:a16="http://schemas.microsoft.com/office/drawing/2014/main" id="{F8C0E395-5BE4-524B-9252-BF00E8D2934C}"/>
              </a:ext>
            </a:extLst>
          </p:cNvPr>
          <p:cNvSpPr>
            <a:spLocks/>
          </p:cNvSpPr>
          <p:nvPr/>
        </p:nvSpPr>
        <p:spPr bwMode="auto">
          <a:xfrm>
            <a:off x="3902075" y="2863851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Text Box 93">
            <a:extLst>
              <a:ext uri="{FF2B5EF4-FFF2-40B4-BE49-F238E27FC236}">
                <a16:creationId xmlns:a16="http://schemas.microsoft.com/office/drawing/2014/main" id="{E544196A-39E5-874C-920D-8B41A6446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713" y="2662240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14" name="Oval 95">
            <a:extLst>
              <a:ext uri="{FF2B5EF4-FFF2-40B4-BE49-F238E27FC236}">
                <a16:creationId xmlns:a16="http://schemas.microsoft.com/office/drawing/2014/main" id="{23658954-3EE6-B44F-AA77-9C9ABD39C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1" y="4079875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Oval 99">
            <a:extLst>
              <a:ext uri="{FF2B5EF4-FFF2-40B4-BE49-F238E27FC236}">
                <a16:creationId xmlns:a16="http://schemas.microsoft.com/office/drawing/2014/main" id="{2A66C91F-A1C0-7B44-AC2D-DBF56144F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9" y="2633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Freeform 109">
            <a:extLst>
              <a:ext uri="{FF2B5EF4-FFF2-40B4-BE49-F238E27FC236}">
                <a16:creationId xmlns:a16="http://schemas.microsoft.com/office/drawing/2014/main" id="{CBB04365-62AA-D042-A3D0-F0C957A417F6}"/>
              </a:ext>
            </a:extLst>
          </p:cNvPr>
          <p:cNvSpPr>
            <a:spLocks/>
          </p:cNvSpPr>
          <p:nvPr/>
        </p:nvSpPr>
        <p:spPr bwMode="auto">
          <a:xfrm>
            <a:off x="7010400" y="2668589"/>
            <a:ext cx="2438400" cy="2132012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Freeform 127">
            <a:extLst>
              <a:ext uri="{FF2B5EF4-FFF2-40B4-BE49-F238E27FC236}">
                <a16:creationId xmlns:a16="http://schemas.microsoft.com/office/drawing/2014/main" id="{5034039F-1B2A-EB4F-97EA-6060639A3101}"/>
              </a:ext>
            </a:extLst>
          </p:cNvPr>
          <p:cNvSpPr>
            <a:spLocks/>
          </p:cNvSpPr>
          <p:nvPr/>
        </p:nvSpPr>
        <p:spPr bwMode="auto">
          <a:xfrm>
            <a:off x="7848610" y="2667000"/>
            <a:ext cx="762001" cy="1524000"/>
          </a:xfrm>
          <a:custGeom>
            <a:avLst/>
            <a:gdLst>
              <a:gd name="T0" fmla="*/ 2147483647 w 591"/>
              <a:gd name="T1" fmla="*/ 0 h 960"/>
              <a:gd name="T2" fmla="*/ 0 w 591"/>
              <a:gd name="T3" fmla="*/ 2147483647 h 960"/>
              <a:gd name="T4" fmla="*/ 2147483647 w 591"/>
              <a:gd name="T5" fmla="*/ 2147483647 h 960"/>
              <a:gd name="T6" fmla="*/ 2147483647 w 591"/>
              <a:gd name="T7" fmla="*/ 2147483647 h 960"/>
              <a:gd name="T8" fmla="*/ 2147483647 w 591"/>
              <a:gd name="T9" fmla="*/ 2147483647 h 960"/>
              <a:gd name="T10" fmla="*/ 2147483647 w 591"/>
              <a:gd name="T11" fmla="*/ 2147483647 h 960"/>
              <a:gd name="T12" fmla="*/ 2147483647 w 591"/>
              <a:gd name="T13" fmla="*/ 0 h 9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91"/>
              <a:gd name="T22" fmla="*/ 0 h 960"/>
              <a:gd name="T23" fmla="*/ 591 w 591"/>
              <a:gd name="T24" fmla="*/ 960 h 960"/>
              <a:gd name="connsiteX0" fmla="*/ 5110 w 9171"/>
              <a:gd name="connsiteY0" fmla="*/ 0 h 10000"/>
              <a:gd name="connsiteX1" fmla="*/ 0 w 9171"/>
              <a:gd name="connsiteY1" fmla="*/ 5510 h 10000"/>
              <a:gd name="connsiteX2" fmla="*/ 2843 w 9171"/>
              <a:gd name="connsiteY2" fmla="*/ 7052 h 10000"/>
              <a:gd name="connsiteX3" fmla="*/ 4298 w 9171"/>
              <a:gd name="connsiteY3" fmla="*/ 10000 h 10000"/>
              <a:gd name="connsiteX4" fmla="*/ 6633 w 9171"/>
              <a:gd name="connsiteY4" fmla="*/ 6573 h 10000"/>
              <a:gd name="connsiteX5" fmla="*/ 9171 w 9171"/>
              <a:gd name="connsiteY5" fmla="*/ 4500 h 10000"/>
              <a:gd name="connsiteX6" fmla="*/ 5110 w 9171"/>
              <a:gd name="connsiteY6" fmla="*/ 0 h 10000"/>
              <a:gd name="connsiteX0" fmla="*/ 5572 w 10000"/>
              <a:gd name="connsiteY0" fmla="*/ 0 h 10000"/>
              <a:gd name="connsiteX1" fmla="*/ 0 w 10000"/>
              <a:gd name="connsiteY1" fmla="*/ 5510 h 10000"/>
              <a:gd name="connsiteX2" fmla="*/ 2915 w 10000"/>
              <a:gd name="connsiteY2" fmla="*/ 7500 h 10000"/>
              <a:gd name="connsiteX3" fmla="*/ 4687 w 10000"/>
              <a:gd name="connsiteY3" fmla="*/ 10000 h 10000"/>
              <a:gd name="connsiteX4" fmla="*/ 7233 w 10000"/>
              <a:gd name="connsiteY4" fmla="*/ 6573 h 10000"/>
              <a:gd name="connsiteX5" fmla="*/ 10000 w 10000"/>
              <a:gd name="connsiteY5" fmla="*/ 4500 h 10000"/>
              <a:gd name="connsiteX6" fmla="*/ 5572 w 10000"/>
              <a:gd name="connsiteY6" fmla="*/ 0 h 10000"/>
              <a:gd name="connsiteX0" fmla="*/ 4428 w 8856"/>
              <a:gd name="connsiteY0" fmla="*/ 0 h 10000"/>
              <a:gd name="connsiteX1" fmla="*/ 0 w 8856"/>
              <a:gd name="connsiteY1" fmla="*/ 4500 h 10000"/>
              <a:gd name="connsiteX2" fmla="*/ 1771 w 8856"/>
              <a:gd name="connsiteY2" fmla="*/ 7500 h 10000"/>
              <a:gd name="connsiteX3" fmla="*/ 3543 w 8856"/>
              <a:gd name="connsiteY3" fmla="*/ 10000 h 10000"/>
              <a:gd name="connsiteX4" fmla="*/ 6089 w 8856"/>
              <a:gd name="connsiteY4" fmla="*/ 6573 h 10000"/>
              <a:gd name="connsiteX5" fmla="*/ 8856 w 8856"/>
              <a:gd name="connsiteY5" fmla="*/ 4500 h 10000"/>
              <a:gd name="connsiteX6" fmla="*/ 4428 w 8856"/>
              <a:gd name="connsiteY6" fmla="*/ 0 h 10000"/>
              <a:gd name="connsiteX0" fmla="*/ 5000 w 10000"/>
              <a:gd name="connsiteY0" fmla="*/ 0 h 10000"/>
              <a:gd name="connsiteX1" fmla="*/ 0 w 10000"/>
              <a:gd name="connsiteY1" fmla="*/ 4500 h 10000"/>
              <a:gd name="connsiteX2" fmla="*/ 2000 w 10000"/>
              <a:gd name="connsiteY2" fmla="*/ 6500 h 10000"/>
              <a:gd name="connsiteX3" fmla="*/ 4001 w 10000"/>
              <a:gd name="connsiteY3" fmla="*/ 10000 h 10000"/>
              <a:gd name="connsiteX4" fmla="*/ 6876 w 10000"/>
              <a:gd name="connsiteY4" fmla="*/ 6573 h 10000"/>
              <a:gd name="connsiteX5" fmla="*/ 10000 w 10000"/>
              <a:gd name="connsiteY5" fmla="*/ 4500 h 10000"/>
              <a:gd name="connsiteX6" fmla="*/ 5000 w 10000"/>
              <a:gd name="connsiteY6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00" h="10000">
                <a:moveTo>
                  <a:pt x="5000" y="0"/>
                </a:moveTo>
                <a:cubicBezTo>
                  <a:pt x="3166" y="1479"/>
                  <a:pt x="3041" y="1792"/>
                  <a:pt x="0" y="4500"/>
                </a:cubicBezTo>
                <a:cubicBezTo>
                  <a:pt x="958" y="5511"/>
                  <a:pt x="1145" y="5740"/>
                  <a:pt x="2000" y="6500"/>
                </a:cubicBezTo>
                <a:cubicBezTo>
                  <a:pt x="2000" y="6500"/>
                  <a:pt x="2416" y="8542"/>
                  <a:pt x="4001" y="10000"/>
                </a:cubicBezTo>
                <a:cubicBezTo>
                  <a:pt x="6021" y="8490"/>
                  <a:pt x="5875" y="7490"/>
                  <a:pt x="6876" y="6573"/>
                </a:cubicBezTo>
                <a:cubicBezTo>
                  <a:pt x="7875" y="5656"/>
                  <a:pt x="9125" y="5146"/>
                  <a:pt x="10000" y="4500"/>
                </a:cubicBezTo>
                <a:cubicBezTo>
                  <a:pt x="7000" y="1750"/>
                  <a:pt x="6250" y="1125"/>
                  <a:pt x="5000" y="0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Oval 110">
            <a:extLst>
              <a:ext uri="{FF2B5EF4-FFF2-40B4-BE49-F238E27FC236}">
                <a16:creationId xmlns:a16="http://schemas.microsoft.com/office/drawing/2014/main" id="{3CE4E0A0-59CE-C346-9D0D-B5A121D29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164" y="302418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Oval 111">
            <a:extLst>
              <a:ext uri="{FF2B5EF4-FFF2-40B4-BE49-F238E27FC236}">
                <a16:creationId xmlns:a16="http://schemas.microsoft.com/office/drawing/2014/main" id="{BD29F7E6-45AF-DC47-B59F-FF0EFBDC8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0413" y="3014664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112">
            <a:extLst>
              <a:ext uri="{FF2B5EF4-FFF2-40B4-BE49-F238E27FC236}">
                <a16:creationId xmlns:a16="http://schemas.microsoft.com/office/drawing/2014/main" id="{4CEE0CF2-521C-F540-A479-7710C50C3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4339" y="2874964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21" name="Freeform 113">
            <a:extLst>
              <a:ext uri="{FF2B5EF4-FFF2-40B4-BE49-F238E27FC236}">
                <a16:creationId xmlns:a16="http://schemas.microsoft.com/office/drawing/2014/main" id="{33C0F0E8-74B1-7045-9031-68BD268EBF7F}"/>
              </a:ext>
            </a:extLst>
          </p:cNvPr>
          <p:cNvSpPr>
            <a:spLocks/>
          </p:cNvSpPr>
          <p:nvPr/>
        </p:nvSpPr>
        <p:spPr bwMode="auto">
          <a:xfrm>
            <a:off x="8016875" y="2828926"/>
            <a:ext cx="444500" cy="88900"/>
          </a:xfrm>
          <a:custGeom>
            <a:avLst/>
            <a:gdLst>
              <a:gd name="T0" fmla="*/ 0 w 280"/>
              <a:gd name="T1" fmla="*/ 2147483647 h 56"/>
              <a:gd name="T2" fmla="*/ 2147483647 w 280"/>
              <a:gd name="T3" fmla="*/ 2147483647 h 56"/>
              <a:gd name="T4" fmla="*/ 2147483647 w 280"/>
              <a:gd name="T5" fmla="*/ 0 h 56"/>
              <a:gd name="T6" fmla="*/ 0 60000 65536"/>
              <a:gd name="T7" fmla="*/ 0 60000 65536"/>
              <a:gd name="T8" fmla="*/ 0 60000 65536"/>
              <a:gd name="T9" fmla="*/ 0 w 280"/>
              <a:gd name="T10" fmla="*/ 0 h 56"/>
              <a:gd name="T11" fmla="*/ 280 w 280"/>
              <a:gd name="T12" fmla="*/ 56 h 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0" h="56">
                <a:moveTo>
                  <a:pt x="0" y="11"/>
                </a:moveTo>
                <a:cubicBezTo>
                  <a:pt x="52" y="33"/>
                  <a:pt x="104" y="56"/>
                  <a:pt x="151" y="54"/>
                </a:cubicBezTo>
                <a:cubicBezTo>
                  <a:pt x="198" y="52"/>
                  <a:pt x="239" y="26"/>
                  <a:pt x="2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sm" len="sm"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114">
            <a:extLst>
              <a:ext uri="{FF2B5EF4-FFF2-40B4-BE49-F238E27FC236}">
                <a16:creationId xmlns:a16="http://schemas.microsoft.com/office/drawing/2014/main" id="{8265C421-8DDF-FC4A-9040-D4F89505D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8513" y="2627314"/>
            <a:ext cx="298451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b</a:t>
            </a:r>
          </a:p>
        </p:txBody>
      </p:sp>
      <p:sp>
        <p:nvSpPr>
          <p:cNvPr id="23" name="Oval 116">
            <a:extLst>
              <a:ext uri="{FF2B5EF4-FFF2-40B4-BE49-F238E27FC236}">
                <a16:creationId xmlns:a16="http://schemas.microsoft.com/office/drawing/2014/main" id="{10643255-ECD1-3F4E-BC0E-51364C4EC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939" y="2598739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4" name="Oval 115">
            <a:extLst>
              <a:ext uri="{FF2B5EF4-FFF2-40B4-BE49-F238E27FC236}">
                <a16:creationId xmlns:a16="http://schemas.microsoft.com/office/drawing/2014/main" id="{CFFF693A-1572-9345-B3CD-FD3D3F8ACC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1" y="4044951"/>
            <a:ext cx="179388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5" name="Text Box 123">
            <a:extLst>
              <a:ext uri="{FF2B5EF4-FFF2-40B4-BE49-F238E27FC236}">
                <a16:creationId xmlns:a16="http://schemas.microsoft.com/office/drawing/2014/main" id="{51532B22-AD1B-2D4F-9705-0E0A110FB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676401"/>
            <a:ext cx="2286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Uniform-Cost</a:t>
            </a:r>
          </a:p>
        </p:txBody>
      </p:sp>
      <p:sp>
        <p:nvSpPr>
          <p:cNvPr id="28" name="Text Box 124">
            <a:extLst>
              <a:ext uri="{FF2B5EF4-FFF2-40B4-BE49-F238E27FC236}">
                <a16:creationId xmlns:a16="http://schemas.microsoft.com/office/drawing/2014/main" id="{26EFFC6A-AFCC-694F-BC6B-C6F7001047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1676401"/>
            <a:ext cx="609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1533044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Uniform-Cost versus A* Contours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14">
            <a:extLst>
              <a:ext uri="{FF2B5EF4-FFF2-40B4-BE49-F238E27FC236}">
                <a16:creationId xmlns:a16="http://schemas.microsoft.com/office/drawing/2014/main" id="{6DC43948-DED1-1745-AC38-302A984B9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5887" y="5029202"/>
            <a:ext cx="1284288" cy="627063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EE67226F-0758-7142-AB4C-5EDACDAF1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96287" y="1828800"/>
            <a:ext cx="1912939" cy="1771651"/>
          </a:xfrm>
          <a:prstGeom prst="ellipse">
            <a:avLst/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1BED3919-6D36-264E-A220-95E4DDF989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2000" y="1646237"/>
            <a:ext cx="6705600" cy="4525963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Uniform-cost expands equally in all “directions”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lvl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A* expands mainly toward the goal, but does hedge its bets to ensure optimality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98FB4211-5586-864B-ACAB-F6C5DBA36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9575" y="2605089"/>
            <a:ext cx="163512" cy="153987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14C7D53F-4320-0B40-8C21-DAECAC83B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272097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12" name="Oval 6">
            <a:extLst>
              <a:ext uri="{FF2B5EF4-FFF2-40B4-BE49-F238E27FC236}">
                <a16:creationId xmlns:a16="http://schemas.microsoft.com/office/drawing/2014/main" id="{7CB2D383-062A-D548-BD13-CE0FE3D1C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6675" y="2627313"/>
            <a:ext cx="163512" cy="153987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7B88CDC7-7102-4642-A13C-4823B1237D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87000" y="2744789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>
                <a:latin typeface="Calibri"/>
                <a:cs typeface="Calibri"/>
              </a:rPr>
              <a:t>Goal</a:t>
            </a:r>
          </a:p>
        </p:txBody>
      </p:sp>
      <p:sp>
        <p:nvSpPr>
          <p:cNvPr id="14" name="Oval 9">
            <a:extLst>
              <a:ext uri="{FF2B5EF4-FFF2-40B4-BE49-F238E27FC236}">
                <a16:creationId xmlns:a16="http://schemas.microsoft.com/office/drawing/2014/main" id="{B8451ADF-FA56-B14E-BA30-16B2AE50E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31276" y="2263775"/>
            <a:ext cx="869951" cy="869951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5" name="Oval 10">
            <a:extLst>
              <a:ext uri="{FF2B5EF4-FFF2-40B4-BE49-F238E27FC236}">
                <a16:creationId xmlns:a16="http://schemas.microsoft.com/office/drawing/2014/main" id="{D7C98F11-F63F-D64F-8138-5BC8AB7A8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4488" y="5270501"/>
            <a:ext cx="163513" cy="15398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9A14482C-6726-484C-BB66-AE1321616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5410200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Start</a:t>
            </a:r>
          </a:p>
        </p:txBody>
      </p:sp>
      <p:sp>
        <p:nvSpPr>
          <p:cNvPr id="17" name="Oval 12">
            <a:extLst>
              <a:ext uri="{FF2B5EF4-FFF2-40B4-BE49-F238E27FC236}">
                <a16:creationId xmlns:a16="http://schemas.microsoft.com/office/drawing/2014/main" id="{54F6874B-4677-2540-B36D-B0E5A41EF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13975" y="5257801"/>
            <a:ext cx="163512" cy="153988"/>
          </a:xfrm>
          <a:prstGeom prst="ellipse">
            <a:avLst/>
          </a:prstGeom>
          <a:solidFill>
            <a:srgbClr val="FF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D2AD59C3-2A1C-EE41-AFAE-1AA16D2CA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1912" y="5405737"/>
            <a:ext cx="9144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</a:rPr>
              <a:t>Goal</a:t>
            </a:r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7C5499B7-4E63-5248-A647-99BB8F6C6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537" y="5105400"/>
            <a:ext cx="869951" cy="4572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023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Objectives for Today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C1CF377-02C4-5A44-B919-65CD6BFF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82" y="1294454"/>
            <a:ext cx="5437340" cy="492067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Informed Search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Heuristics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Greedy Search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A* Search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Graph Search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DF1D64D5-A71E-BA4B-9662-D38EC91FC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0380" y="1297622"/>
            <a:ext cx="5682419" cy="44168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8516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30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Pacman Comparison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eedy_pacman.jpg">
            <a:extLst>
              <a:ext uri="{FF2B5EF4-FFF2-40B4-BE49-F238E27FC236}">
                <a16:creationId xmlns:a16="http://schemas.microsoft.com/office/drawing/2014/main" id="{8D1733FA-CAEB-BE40-97A6-4FFC6B7E7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22" y="1479739"/>
            <a:ext cx="3657600" cy="205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Content Placeholder 7" descr="uniform_pacman.jpg">
            <a:extLst>
              <a:ext uri="{FF2B5EF4-FFF2-40B4-BE49-F238E27FC236}">
                <a16:creationId xmlns:a16="http://schemas.microsoft.com/office/drawing/2014/main" id="{131CC90E-8B79-C542-9E1B-55D5987B0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722" y="1479739"/>
            <a:ext cx="362188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Content Placeholder 3" descr="astar_pacman.jpg">
            <a:extLst>
              <a:ext uri="{FF2B5EF4-FFF2-40B4-BE49-F238E27FC236}">
                <a16:creationId xmlns:a16="http://schemas.microsoft.com/office/drawing/2014/main" id="{F15BE0B5-9519-3744-ADBB-AC64ABD577FD}"/>
              </a:ext>
            </a:extLst>
          </p:cNvPr>
          <p:cNvPicPr>
            <a:picLocks noGrp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817" y="1479739"/>
            <a:ext cx="351650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9E349D-EBB5-0847-82E5-3EF7EBBFF4FE}"/>
              </a:ext>
            </a:extLst>
          </p:cNvPr>
          <p:cNvSpPr txBox="1"/>
          <p:nvPr/>
        </p:nvSpPr>
        <p:spPr>
          <a:xfrm>
            <a:off x="1123122" y="4146739"/>
            <a:ext cx="1249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Greedy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2918E-A24E-7D43-A365-468325BC9454}"/>
              </a:ext>
            </a:extLst>
          </p:cNvPr>
          <p:cNvSpPr txBox="1"/>
          <p:nvPr/>
        </p:nvSpPr>
        <p:spPr>
          <a:xfrm>
            <a:off x="5085522" y="4146739"/>
            <a:ext cx="21210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Uniform Cost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CF9D2-E916-F140-9FD8-8E3301DCDFAA}"/>
              </a:ext>
            </a:extLst>
          </p:cNvPr>
          <p:cNvSpPr txBox="1"/>
          <p:nvPr/>
        </p:nvSpPr>
        <p:spPr>
          <a:xfrm>
            <a:off x="9733722" y="4146739"/>
            <a:ext cx="57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A*</a:t>
            </a:r>
          </a:p>
        </p:txBody>
      </p:sp>
    </p:spTree>
    <p:extLst>
      <p:ext uri="{BB962C8B-B14F-4D97-AF65-F5344CB8AC3E}">
        <p14:creationId xmlns:p14="http://schemas.microsoft.com/office/powerpoint/2010/main" val="2858174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31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A* Applications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8B7A639C-DA7E-F442-8895-EEFAA6F147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dirty="0"/>
              <a:t>Video games</a:t>
            </a:r>
          </a:p>
          <a:p>
            <a:pPr eaLnBrk="1" hangingPunct="1"/>
            <a:r>
              <a:rPr lang="en-US" dirty="0" err="1"/>
              <a:t>Pathing</a:t>
            </a:r>
            <a:r>
              <a:rPr lang="en-US" dirty="0"/>
              <a:t> / routing problems</a:t>
            </a:r>
          </a:p>
          <a:p>
            <a:pPr eaLnBrk="1" hangingPunct="1"/>
            <a:r>
              <a:rPr lang="en-US" dirty="0"/>
              <a:t>Resource planning problems</a:t>
            </a:r>
          </a:p>
          <a:p>
            <a:pPr eaLnBrk="1" hangingPunct="1"/>
            <a:r>
              <a:rPr lang="en-US" dirty="0"/>
              <a:t>Robot motion planning</a:t>
            </a:r>
          </a:p>
          <a:p>
            <a:pPr eaLnBrk="1" hangingPunct="1"/>
            <a:r>
              <a:rPr lang="en-US" dirty="0"/>
              <a:t>Language analysis</a:t>
            </a:r>
          </a:p>
          <a:p>
            <a:pPr eaLnBrk="1" hangingPunct="1"/>
            <a:r>
              <a:rPr lang="en-US" dirty="0"/>
              <a:t>Machine translation</a:t>
            </a:r>
          </a:p>
          <a:p>
            <a:pPr eaLnBrk="1" hangingPunct="1"/>
            <a:r>
              <a:rPr lang="en-US" dirty="0"/>
              <a:t>Speech recognition</a:t>
            </a:r>
          </a:p>
          <a:p>
            <a:pPr eaLnBrk="1" hangingPunct="1"/>
            <a:r>
              <a:rPr lang="en-US" dirty="0"/>
              <a:t>…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457715B-9DE9-334C-8EE5-30F235AA4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9800" y="1524000"/>
            <a:ext cx="5638800" cy="42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42202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32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A*: Creating Admissible Heuristics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8C9171B4-660B-EA46-B454-4B5F57DD41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019312"/>
            <a:ext cx="11379200" cy="5156199"/>
          </a:xfrm>
        </p:spPr>
        <p:txBody>
          <a:bodyPr/>
          <a:lstStyle/>
          <a:p>
            <a:pPr eaLnBrk="1" hangingPunct="1"/>
            <a:r>
              <a:rPr lang="en-US" sz="2800" dirty="0"/>
              <a:t>Most of the work in solving hard search problems optimally is in coming up with admissible heuristics</a:t>
            </a:r>
          </a:p>
          <a:p>
            <a:pPr lvl="3"/>
            <a:endParaRPr lang="en-US" sz="1600" dirty="0"/>
          </a:p>
          <a:p>
            <a:pPr eaLnBrk="1" hangingPunct="1"/>
            <a:r>
              <a:rPr lang="en-US" sz="2800" dirty="0"/>
              <a:t>Often, admissible heuristics are solutions to </a:t>
            </a:r>
            <a:r>
              <a:rPr lang="en-US" sz="2800" i="1" dirty="0"/>
              <a:t>relaxed problems, </a:t>
            </a:r>
            <a:r>
              <a:rPr lang="en-US" sz="2800" dirty="0"/>
              <a:t>where new actions are available</a:t>
            </a:r>
            <a:endParaRPr lang="en-US" sz="2800" i="1" dirty="0"/>
          </a:p>
          <a:p>
            <a:pPr lvl="2"/>
            <a:endParaRPr lang="en-US" sz="2000" i="1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Inadmissible heuristics are often useful too</a:t>
            </a:r>
          </a:p>
        </p:txBody>
      </p:sp>
      <p:grpSp>
        <p:nvGrpSpPr>
          <p:cNvPr id="8" name="Group 9">
            <a:extLst>
              <a:ext uri="{FF2B5EF4-FFF2-40B4-BE49-F238E27FC236}">
                <a16:creationId xmlns:a16="http://schemas.microsoft.com/office/drawing/2014/main" id="{933D5D34-FD09-8540-A104-5A4AF5F812B8}"/>
              </a:ext>
            </a:extLst>
          </p:cNvPr>
          <p:cNvGrpSpPr>
            <a:grpSpLocks/>
          </p:cNvGrpSpPr>
          <p:nvPr/>
        </p:nvGrpSpPr>
        <p:grpSpPr bwMode="auto">
          <a:xfrm>
            <a:off x="6553200" y="3541389"/>
            <a:ext cx="3657600" cy="1791929"/>
            <a:chOff x="5067016" y="4038600"/>
            <a:chExt cx="2663541" cy="1197700"/>
          </a:xfrm>
        </p:grpSpPr>
        <p:pic>
          <p:nvPicPr>
            <p:cNvPr id="9" name="Picture 2" descr="Z:\Shared with PC\smallMaze.png">
              <a:extLst>
                <a:ext uri="{FF2B5EF4-FFF2-40B4-BE49-F238E27FC236}">
                  <a16:creationId xmlns:a16="http://schemas.microsoft.com/office/drawing/2014/main" id="{F6B0B6C6-9967-5A45-952D-74F557F98B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67016" y="4038600"/>
              <a:ext cx="2663541" cy="119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F2EB538-9311-474B-A3EE-97F5A85F7D1C}"/>
                </a:ext>
              </a:extLst>
            </p:cNvPr>
            <p:cNvCxnSpPr/>
            <p:nvPr/>
          </p:nvCxnSpPr>
          <p:spPr bwMode="auto">
            <a:xfrm rot="10800000" flipV="1">
              <a:off x="5236861" y="4473838"/>
              <a:ext cx="1125417" cy="19062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7">
              <a:extLst>
                <a:ext uri="{FF2B5EF4-FFF2-40B4-BE49-F238E27FC236}">
                  <a16:creationId xmlns:a16="http://schemas.microsoft.com/office/drawing/2014/main" id="{6A2374AE-F75B-724F-BC26-16C6BAB38E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88658" y="4569096"/>
              <a:ext cx="399537" cy="381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Calibri"/>
                  <a:cs typeface="Calibri"/>
                </a:rPr>
                <a:t>15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B83B2C3-1C2B-7A4F-B266-EA56206F1339}"/>
                </a:ext>
              </a:extLst>
            </p:cNvPr>
            <p:cNvCxnSpPr/>
            <p:nvPr/>
          </p:nvCxnSpPr>
          <p:spPr bwMode="auto">
            <a:xfrm rot="5400000">
              <a:off x="4931082" y="4797091"/>
              <a:ext cx="609969" cy="1588"/>
            </a:xfrm>
            <a:prstGeom prst="straightConnector1">
              <a:avLst/>
            </a:prstGeom>
            <a:ln w="57150">
              <a:solidFill>
                <a:srgbClr val="C00000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B45C3D-EA5D-4147-B0BE-16F409D264E5}"/>
              </a:ext>
            </a:extLst>
          </p:cNvPr>
          <p:cNvGrpSpPr/>
          <p:nvPr/>
        </p:nvGrpSpPr>
        <p:grpSpPr>
          <a:xfrm>
            <a:off x="2438400" y="3508512"/>
            <a:ext cx="2819399" cy="1947382"/>
            <a:chOff x="2743201" y="4111625"/>
            <a:chExt cx="2170113" cy="1374775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10FCF804-A446-BD43-8C59-FA74B8BDF7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r="22440"/>
            <a:stretch>
              <a:fillRect/>
            </a:stretch>
          </p:blipFill>
          <p:spPr bwMode="auto">
            <a:xfrm>
              <a:off x="2743201" y="4111625"/>
              <a:ext cx="2170113" cy="137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3F5C31C-FBD0-A449-B97F-6F0BAEB72DB6}"/>
                </a:ext>
              </a:extLst>
            </p:cNvPr>
            <p:cNvCxnSpPr/>
            <p:nvPr/>
          </p:nvCxnSpPr>
          <p:spPr>
            <a:xfrm>
              <a:off x="2895600" y="4492623"/>
              <a:ext cx="1295400" cy="6858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17C6631-F498-1640-84D6-68381FC4D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813312"/>
            <a:ext cx="9906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366</a:t>
            </a:r>
          </a:p>
        </p:txBody>
      </p:sp>
    </p:spTree>
    <p:extLst>
      <p:ext uri="{BB962C8B-B14F-4D97-AF65-F5344CB8AC3E}">
        <p14:creationId xmlns:p14="http://schemas.microsoft.com/office/powerpoint/2010/main" val="260129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33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8 Puzzle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CCDE8FDE-7A56-C040-9046-BCC197548C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4495800"/>
            <a:ext cx="6781800" cy="1630363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states?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are the actions?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How many successors from the start state?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What should the costs be?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8972A1D-D9B3-0C49-B052-1F36AE4F6702}"/>
              </a:ext>
            </a:extLst>
          </p:cNvPr>
          <p:cNvGrpSpPr/>
          <p:nvPr/>
        </p:nvGrpSpPr>
        <p:grpSpPr>
          <a:xfrm>
            <a:off x="3424733" y="838200"/>
            <a:ext cx="5338267" cy="4584642"/>
            <a:chOff x="6387246" y="1371600"/>
            <a:chExt cx="6033354" cy="5181600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2A08210D-FACE-3C4E-99C3-1F2EB7C05C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87246" y="1371600"/>
              <a:ext cx="5789731" cy="4838698"/>
            </a:xfrm>
            <a:prstGeom prst="rect">
              <a:avLst/>
            </a:prstGeom>
            <a:noFill/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B233718-4AF3-3A47-B19B-D9D8B3036FAE}"/>
                </a:ext>
              </a:extLst>
            </p:cNvPr>
            <p:cNvSpPr/>
            <p:nvPr/>
          </p:nvSpPr>
          <p:spPr>
            <a:xfrm>
              <a:off x="10515600" y="4724400"/>
              <a:ext cx="1905000" cy="1828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3">
            <a:extLst>
              <a:ext uri="{FF2B5EF4-FFF2-40B4-BE49-F238E27FC236}">
                <a16:creationId xmlns:a16="http://schemas.microsoft.com/office/drawing/2014/main" id="{30303FE0-6ADE-BB45-A9E5-7FF1A91A7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618" y="1220185"/>
            <a:ext cx="2969363" cy="2543429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641A03-3AD0-C14E-9A17-2B2FBABD326F}"/>
              </a:ext>
            </a:extLst>
          </p:cNvPr>
          <p:cNvSpPr txBox="1"/>
          <p:nvPr/>
        </p:nvSpPr>
        <p:spPr>
          <a:xfrm>
            <a:off x="12192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Start State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198A9-B06E-6242-9F7E-77B1689321F4}"/>
              </a:ext>
            </a:extLst>
          </p:cNvPr>
          <p:cNvSpPr txBox="1"/>
          <p:nvPr/>
        </p:nvSpPr>
        <p:spPr>
          <a:xfrm>
            <a:off x="95250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Goal State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0467F72E-BBEF-0A45-9611-C542B4B2A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88745" y="1219462"/>
            <a:ext cx="3044108" cy="2544875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13B8EB-CF2E-C742-B61B-25845DCC2D07}"/>
              </a:ext>
            </a:extLst>
          </p:cNvPr>
          <p:cNvSpPr txBox="1"/>
          <p:nvPr/>
        </p:nvSpPr>
        <p:spPr>
          <a:xfrm>
            <a:off x="6019800" y="3733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1304814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34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8110331" y="6478512"/>
            <a:ext cx="3548268" cy="242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AI; Statistics from Andrew Moore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8 Puzzle: Heuristic I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D6582D70-D2F4-1D44-91D0-4EFE1496E7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6324600" cy="4525963"/>
          </a:xfrm>
        </p:spPr>
        <p:txBody>
          <a:bodyPr/>
          <a:lstStyle/>
          <a:p>
            <a:pPr eaLnBrk="1" hangingPunct="1"/>
            <a:r>
              <a:rPr lang="en-US" sz="2800" dirty="0"/>
              <a:t>Heuristic: Number of tiles misplaced</a:t>
            </a:r>
          </a:p>
          <a:p>
            <a:pPr eaLnBrk="1" hangingPunct="1"/>
            <a:r>
              <a:rPr lang="en-US" sz="2800" dirty="0"/>
              <a:t>Why is it admissible?</a:t>
            </a:r>
          </a:p>
          <a:p>
            <a:pPr eaLnBrk="1" hangingPunct="1"/>
            <a:r>
              <a:rPr lang="en-US" sz="2800" dirty="0"/>
              <a:t>h(start) =</a:t>
            </a:r>
          </a:p>
          <a:p>
            <a:pPr eaLnBrk="1" hangingPunct="1"/>
            <a:r>
              <a:rPr lang="en-US" sz="2800" dirty="0"/>
              <a:t>This is a </a:t>
            </a:r>
            <a:r>
              <a:rPr lang="en-US" sz="2800" i="1" dirty="0"/>
              <a:t>relaxed-problem</a:t>
            </a:r>
            <a:r>
              <a:rPr lang="en-US" sz="2800" dirty="0"/>
              <a:t> heuristic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7310DC42-D0AF-CC47-B81A-14E875857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286000"/>
            <a:ext cx="990600" cy="584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dirty="0">
                <a:solidFill>
                  <a:schemeClr val="accent2"/>
                </a:solidFill>
                <a:latin typeface="Calibri" pitchFamily="34" charset="0"/>
              </a:rPr>
              <a:t>8</a:t>
            </a:r>
          </a:p>
        </p:txBody>
      </p:sp>
      <p:graphicFrame>
        <p:nvGraphicFramePr>
          <p:cNvPr id="9" name="Group 94">
            <a:extLst>
              <a:ext uri="{FF2B5EF4-FFF2-40B4-BE49-F238E27FC236}">
                <a16:creationId xmlns:a16="http://schemas.microsoft.com/office/drawing/2014/main" id="{8319CC9B-C700-9F48-B5B7-8AC9712A7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431520"/>
              </p:ext>
            </p:extLst>
          </p:nvPr>
        </p:nvGraphicFramePr>
        <p:xfrm>
          <a:off x="6400800" y="4112577"/>
          <a:ext cx="5029200" cy="2212023"/>
        </p:xfrm>
        <a:graphic>
          <a:graphicData uri="http://schemas.openxmlformats.org/drawingml/2006/table">
            <a:tbl>
              <a:tblPr/>
              <a:tblGrid>
                <a:gridCol w="99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4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UCS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6,300</a:t>
                      </a:r>
                      <a:endParaRPr kumimoji="0" lang="en-US" sz="2400" b="0" i="0" u="none" strike="noStrike" cap="none" normalizeH="0" baseline="30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3.6 x 10</a:t>
                      </a:r>
                      <a:r>
                        <a:rPr kumimoji="0" lang="en-US" sz="2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4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CD8FE9D0-66D4-F547-94A0-B8531E884248}"/>
              </a:ext>
            </a:extLst>
          </p:cNvPr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71501531-835B-BC40-9042-E1565C3EED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6AF754-E5C3-9E40-8BCD-9F7A38EB98B9}"/>
                </a:ext>
              </a:extLst>
            </p:cNvPr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9FF50B-B612-BF41-9C6F-51272D3D46BC}"/>
                </a:ext>
              </a:extLst>
            </p:cNvPr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  <p:pic>
        <p:nvPicPr>
          <p:cNvPr id="14" name="Picture 2">
            <a:extLst>
              <a:ext uri="{FF2B5EF4-FFF2-40B4-BE49-F238E27FC236}">
                <a16:creationId xmlns:a16="http://schemas.microsoft.com/office/drawing/2014/main" id="{EAFD5A15-B0AA-124F-83A6-A1867A09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90" y="3489471"/>
            <a:ext cx="5510086" cy="3138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71625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35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8 Puzzle: Heuristic II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4685FD28-5568-EE4B-8DB2-64E97445208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58674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What if we had an easier 8-puzzle where any tile could slide any direction at any time, ignoring other tiles?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Total </a:t>
            </a:r>
            <a:r>
              <a:rPr lang="en-US" sz="2400" i="1" dirty="0"/>
              <a:t>Manhattan </a:t>
            </a:r>
            <a:r>
              <a:rPr lang="en-US" sz="2400" dirty="0"/>
              <a:t>distance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Why is it admissible?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h(start) =</a:t>
            </a:r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2D8D881-46EF-D145-A61D-011F0A02B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4330" y="5026967"/>
            <a:ext cx="4800600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solidFill>
                  <a:schemeClr val="accent2"/>
                </a:solidFill>
                <a:latin typeface="Calibri" pitchFamily="34" charset="0"/>
              </a:rPr>
              <a:t>3 + 1 + 2 + … = 18</a:t>
            </a:r>
          </a:p>
        </p:txBody>
      </p:sp>
      <p:graphicFrame>
        <p:nvGraphicFramePr>
          <p:cNvPr id="9" name="Group 77">
            <a:extLst>
              <a:ext uri="{FF2B5EF4-FFF2-40B4-BE49-F238E27FC236}">
                <a16:creationId xmlns:a16="http://schemas.microsoft.com/office/drawing/2014/main" id="{F8DE856F-34F8-2749-9E42-0D4E4B01D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86287"/>
              </p:ext>
            </p:extLst>
          </p:nvPr>
        </p:nvGraphicFramePr>
        <p:xfrm>
          <a:off x="5791200" y="4267200"/>
          <a:ext cx="5891629" cy="2252471"/>
        </p:xfrm>
        <a:graphic>
          <a:graphicData uri="http://schemas.openxmlformats.org/drawingml/2006/table">
            <a:tbl>
              <a:tblPr/>
              <a:tblGrid>
                <a:gridCol w="1853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5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Average nodes expanded when the optimal path has…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…4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…8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…12 steps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TILES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227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7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MANHATTAN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Calibri" pitchFamily="34" charset="0"/>
                        </a:rPr>
                        <a:t>73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F9DBEA0F-E9DA-0047-82F6-CDDFAFF04F69}"/>
              </a:ext>
            </a:extLst>
          </p:cNvPr>
          <p:cNvGrpSpPr/>
          <p:nvPr/>
        </p:nvGrpSpPr>
        <p:grpSpPr>
          <a:xfrm>
            <a:off x="6324601" y="1219414"/>
            <a:ext cx="5333998" cy="2536188"/>
            <a:chOff x="533401" y="1219446"/>
            <a:chExt cx="6113461" cy="2906804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4E3A307B-A37F-4345-9D68-72E9CC3AB9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3401" y="1219446"/>
              <a:ext cx="6113461" cy="2544905"/>
            </a:xfrm>
            <a:prstGeom prst="rect">
              <a:avLst/>
            </a:prstGeom>
            <a:no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7B182F2-C97D-BE47-AD20-C1C1AA8E5981}"/>
                </a:ext>
              </a:extLst>
            </p:cNvPr>
            <p:cNvSpPr txBox="1"/>
            <p:nvPr/>
          </p:nvSpPr>
          <p:spPr>
            <a:xfrm>
              <a:off x="1259591" y="3639596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Start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C5DD4C-2006-AE41-9B61-3CC7165BB9BE}"/>
                </a:ext>
              </a:extLst>
            </p:cNvPr>
            <p:cNvSpPr txBox="1"/>
            <p:nvPr/>
          </p:nvSpPr>
          <p:spPr>
            <a:xfrm>
              <a:off x="4376148" y="3664585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Goal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47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36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8 Puzzle: Heuristic III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0D3F8FDF-2159-4D4D-B251-4263BC60FF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0998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How about using the </a:t>
            </a:r>
            <a:r>
              <a:rPr lang="en-US" sz="2800" i="1" dirty="0"/>
              <a:t>actual cost</a:t>
            </a:r>
            <a:r>
              <a:rPr lang="en-US" sz="2800" dirty="0"/>
              <a:t> as a heuristic?</a:t>
            </a:r>
          </a:p>
          <a:p>
            <a:pPr lvl="1" eaLnBrk="1" hangingPunct="1"/>
            <a:r>
              <a:rPr lang="en-US" sz="2400" dirty="0"/>
              <a:t>Would it be admissible?</a:t>
            </a:r>
          </a:p>
          <a:p>
            <a:pPr lvl="1" eaLnBrk="1" hangingPunct="1"/>
            <a:r>
              <a:rPr lang="en-US" sz="2400" dirty="0"/>
              <a:t>Would we save on nodes expanded?</a:t>
            </a:r>
          </a:p>
          <a:p>
            <a:pPr lvl="1" eaLnBrk="1" hangingPunct="1"/>
            <a:r>
              <a:rPr lang="en-US" sz="2400" dirty="0"/>
              <a:t>What’s wrong with it?</a:t>
            </a:r>
          </a:p>
          <a:p>
            <a:pPr eaLnBrk="1" hangingPunct="1"/>
            <a:endParaRPr lang="en-US" sz="2800" dirty="0"/>
          </a:p>
          <a:p>
            <a:pPr eaLnBrk="1" hangingPunct="1"/>
            <a:endParaRPr lang="en-US" sz="2800" dirty="0"/>
          </a:p>
          <a:p>
            <a:pPr eaLnBrk="1" hangingPunct="1"/>
            <a:r>
              <a:rPr lang="en-US" sz="2800" dirty="0"/>
              <a:t>With A*: a trade-off between quality of estimate and work per node</a:t>
            </a:r>
          </a:p>
          <a:p>
            <a:pPr lvl="1"/>
            <a:r>
              <a:rPr lang="en-US" sz="2400" dirty="0"/>
              <a:t>As heuristics get closer to the true cost, you will expand fewer nodes but usually do more work per node to compute the heuristic itself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B09F697-2124-1341-B508-09463D350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1138" y="1880138"/>
            <a:ext cx="5021261" cy="1929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4441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Trivial Heuristics and Dominance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596A427-96BE-534D-8A9A-55779FA3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8713" y="1120774"/>
            <a:ext cx="5715000" cy="4953000"/>
          </a:xfrm>
        </p:spPr>
        <p:txBody>
          <a:bodyPr/>
          <a:lstStyle/>
          <a:p>
            <a:pPr eaLnBrk="1" hangingPunct="1"/>
            <a:r>
              <a:rPr lang="en-US" sz="2400" dirty="0"/>
              <a:t>Dominance: h</a:t>
            </a:r>
            <a:r>
              <a:rPr lang="en-US" sz="2400" baseline="-25000" dirty="0"/>
              <a:t>a</a:t>
            </a:r>
            <a:r>
              <a:rPr lang="en-US" sz="2400" dirty="0"/>
              <a:t> </a:t>
            </a:r>
            <a:r>
              <a:rPr lang="en-US" sz="2400" dirty="0">
                <a:cs typeface="Arial" charset="0"/>
              </a:rPr>
              <a:t>≥</a:t>
            </a:r>
            <a:r>
              <a:rPr lang="en-US" sz="2400" dirty="0"/>
              <a:t> </a:t>
            </a:r>
            <a:r>
              <a:rPr lang="en-US" sz="2400" dirty="0" err="1"/>
              <a:t>h</a:t>
            </a:r>
            <a:r>
              <a:rPr lang="en-US" sz="2400" baseline="-25000" dirty="0" err="1"/>
              <a:t>c</a:t>
            </a:r>
            <a:r>
              <a:rPr lang="en-US" sz="2400" dirty="0"/>
              <a:t> if</a:t>
            </a:r>
          </a:p>
          <a:p>
            <a:pPr eaLnBrk="1" hangingPunct="1"/>
            <a:endParaRPr lang="en-US" sz="2400" dirty="0"/>
          </a:p>
          <a:p>
            <a:pPr eaLnBrk="1" hangingPunct="1"/>
            <a:endParaRPr lang="en-US" sz="2400" dirty="0"/>
          </a:p>
          <a:p>
            <a:pPr eaLnBrk="1" hangingPunct="1"/>
            <a:r>
              <a:rPr lang="en-US" sz="2400" dirty="0"/>
              <a:t>Heuristics form a semi-lattice:</a:t>
            </a:r>
          </a:p>
          <a:p>
            <a:pPr lvl="1" eaLnBrk="1" hangingPunct="1"/>
            <a:r>
              <a:rPr lang="en-US" sz="2000" dirty="0"/>
              <a:t>Max of admissible heuristics is admissible</a:t>
            </a:r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lvl="1" eaLnBrk="1" hangingPunct="1"/>
            <a:endParaRPr lang="en-US" sz="2000" dirty="0"/>
          </a:p>
          <a:p>
            <a:pPr eaLnBrk="1" hangingPunct="1"/>
            <a:r>
              <a:rPr lang="en-US" sz="2400" dirty="0"/>
              <a:t>Trivial heuristics</a:t>
            </a:r>
          </a:p>
          <a:p>
            <a:pPr lvl="1" eaLnBrk="1" hangingPunct="1"/>
            <a:r>
              <a:rPr lang="en-US" sz="2000" dirty="0"/>
              <a:t>Bottom of lattice is the zero heuristic (what does this give us?)</a:t>
            </a:r>
          </a:p>
          <a:p>
            <a:pPr lvl="1" eaLnBrk="1" hangingPunct="1"/>
            <a:r>
              <a:rPr lang="en-US" sz="2000" dirty="0"/>
              <a:t>Top of lattice is the exact heuristic</a:t>
            </a:r>
          </a:p>
        </p:txBody>
      </p:sp>
      <p:pic>
        <p:nvPicPr>
          <p:cNvPr id="8" name="Picture 7" descr="txp_fig">
            <a:extLst>
              <a:ext uri="{FF2B5EF4-FFF2-40B4-BE49-F238E27FC236}">
                <a16:creationId xmlns:a16="http://schemas.microsoft.com/office/drawing/2014/main" id="{9FDDE165-0E11-604A-A7B3-40A204DB254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213114" y="3482974"/>
            <a:ext cx="437991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8" descr="txp_fig">
            <a:extLst>
              <a:ext uri="{FF2B5EF4-FFF2-40B4-BE49-F238E27FC236}">
                <a16:creationId xmlns:a16="http://schemas.microsoft.com/office/drawing/2014/main" id="{17C6E0AF-553D-2D4F-9C55-FFD8AD26162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292488" y="1730375"/>
            <a:ext cx="3098800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26508D-2E1E-DD48-B50C-9F4685D6546E}"/>
              </a:ext>
            </a:extLst>
          </p:cNvPr>
          <p:cNvGrpSpPr/>
          <p:nvPr/>
        </p:nvGrpSpPr>
        <p:grpSpPr>
          <a:xfrm>
            <a:off x="8309113" y="1313112"/>
            <a:ext cx="2133600" cy="4227262"/>
            <a:chOff x="9344024" y="1905002"/>
            <a:chExt cx="1781176" cy="3529011"/>
          </a:xfrm>
        </p:grpSpPr>
        <p:pic>
          <p:nvPicPr>
            <p:cNvPr id="11" name="Picture 9" descr="txp_fig">
              <a:extLst>
                <a:ext uri="{FF2B5EF4-FFF2-40B4-BE49-F238E27FC236}">
                  <a16:creationId xmlns:a16="http://schemas.microsoft.com/office/drawing/2014/main" id="{5F6FCE0B-0E09-A04C-AE85-7BE03BEF3107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9725023" y="1905002"/>
              <a:ext cx="862013" cy="2460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11" descr="txp_fig">
              <a:extLst>
                <a:ext uri="{FF2B5EF4-FFF2-40B4-BE49-F238E27FC236}">
                  <a16:creationId xmlns:a16="http://schemas.microsoft.com/office/drawing/2014/main" id="{03778ECD-8F97-354F-A9A1-79325483CBE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9801223" y="5257800"/>
              <a:ext cx="720725" cy="17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3" descr="txp_fig">
              <a:extLst>
                <a:ext uri="{FF2B5EF4-FFF2-40B4-BE49-F238E27FC236}">
                  <a16:creationId xmlns:a16="http://schemas.microsoft.com/office/drawing/2014/main" id="{93BBF4FA-8535-4740-B037-0DF16C791B0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9344024" y="3505200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15" descr="txp_fig">
              <a:extLst>
                <a:ext uri="{FF2B5EF4-FFF2-40B4-BE49-F238E27FC236}">
                  <a16:creationId xmlns:a16="http://schemas.microsoft.com/office/drawing/2014/main" id="{857F03E6-A81C-6C4A-874B-38F3D77B1CF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10791825" y="3505201"/>
              <a:ext cx="333375" cy="3508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19" descr="txp_fig">
              <a:extLst>
                <a:ext uri="{FF2B5EF4-FFF2-40B4-BE49-F238E27FC236}">
                  <a16:creationId xmlns:a16="http://schemas.microsoft.com/office/drawing/2014/main" id="{6D5BC5C0-60A4-204B-B374-280CD1E3EA8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9344024" y="4349749"/>
              <a:ext cx="350839" cy="2984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Line 23">
              <a:extLst>
                <a:ext uri="{FF2B5EF4-FFF2-40B4-BE49-F238E27FC236}">
                  <a16:creationId xmlns:a16="http://schemas.microsoft.com/office/drawing/2014/main" id="{E74D853F-D827-EC40-9807-16DAD27FA7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9572623" y="4800600"/>
              <a:ext cx="45720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17" name="Line 24">
              <a:extLst>
                <a:ext uri="{FF2B5EF4-FFF2-40B4-BE49-F238E27FC236}">
                  <a16:creationId xmlns:a16="http://schemas.microsoft.com/office/drawing/2014/main" id="{2021018C-9E97-3149-9EB6-8C275790DF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34623" y="3962400"/>
              <a:ext cx="533400" cy="11430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18" name="Line 25">
              <a:extLst>
                <a:ext uri="{FF2B5EF4-FFF2-40B4-BE49-F238E27FC236}">
                  <a16:creationId xmlns:a16="http://schemas.microsoft.com/office/drawing/2014/main" id="{DB27EA9D-48C3-6948-89DB-E5565E0234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96423" y="3962400"/>
              <a:ext cx="0" cy="3048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19" name="Line 26">
              <a:extLst>
                <a:ext uri="{FF2B5EF4-FFF2-40B4-BE49-F238E27FC236}">
                  <a16:creationId xmlns:a16="http://schemas.microsoft.com/office/drawing/2014/main" id="{87F34090-F5F0-9D4C-9B7A-C86660D4B8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96423" y="3124200"/>
              <a:ext cx="6858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AAE974EF-B06F-8049-8C80-C0F2E5292E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182223" y="3124200"/>
              <a:ext cx="76200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sp>
          <p:nvSpPr>
            <p:cNvPr id="21" name="Line 28">
              <a:extLst>
                <a:ext uri="{FF2B5EF4-FFF2-40B4-BE49-F238E27FC236}">
                  <a16:creationId xmlns:a16="http://schemas.microsoft.com/office/drawing/2014/main" id="{B7963610-E2C9-6445-B09F-7C3E48DCC4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2223" y="2286000"/>
              <a:ext cx="0" cy="22860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</p:spPr>
          <p:txBody>
            <a:bodyPr lIns="91438" tIns="45719" rIns="91438" bIns="45719"/>
            <a:lstStyle/>
            <a:p>
              <a:endParaRPr lang="en-US"/>
            </a:p>
          </p:txBody>
        </p:sp>
        <p:pic>
          <p:nvPicPr>
            <p:cNvPr id="22" name="Picture 29" descr="txp_fig">
              <a:extLst>
                <a:ext uri="{FF2B5EF4-FFF2-40B4-BE49-F238E27FC236}">
                  <a16:creationId xmlns:a16="http://schemas.microsoft.com/office/drawing/2014/main" id="{80BCC16D-22D0-6242-A78A-7BD8B06A8E56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9420224" y="2732089"/>
              <a:ext cx="1560513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336230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Graph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5D3BC36F-A966-AB40-A5E5-6D582117B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2649" y="1224315"/>
            <a:ext cx="9932986" cy="44093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5704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Tree Search: Extra Work!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79EFDBE4-FCEB-1340-878B-FBEBBB6DBF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Failure to detect repeated states can cause exponentially more work.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BCAB37-1D65-CF4F-8A88-8336CDEA4615}"/>
              </a:ext>
            </a:extLst>
          </p:cNvPr>
          <p:cNvSpPr/>
          <p:nvPr/>
        </p:nvSpPr>
        <p:spPr>
          <a:xfrm>
            <a:off x="6172200" y="2041711"/>
            <a:ext cx="4889500" cy="3880103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 sz="16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32126F7-890F-E74C-8207-9465B3C6F68B}"/>
              </a:ext>
            </a:extLst>
          </p:cNvPr>
          <p:cNvSpPr/>
          <p:nvPr/>
        </p:nvSpPr>
        <p:spPr>
          <a:xfrm>
            <a:off x="936947" y="2035612"/>
            <a:ext cx="3886200" cy="3886200"/>
          </a:xfrm>
          <a:prstGeom prst="roundRect">
            <a:avLst/>
          </a:prstGeom>
          <a:solidFill>
            <a:srgbClr val="D5D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97AB8-DBA6-ED48-BBFC-0A8DEB2F08E5}"/>
              </a:ext>
            </a:extLst>
          </p:cNvPr>
          <p:cNvSpPr txBox="1"/>
          <p:nvPr/>
        </p:nvSpPr>
        <p:spPr>
          <a:xfrm>
            <a:off x="6184898" y="2198192"/>
            <a:ext cx="48768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Search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604C0-F0BC-E74C-B1F6-69099B81F8EE}"/>
              </a:ext>
            </a:extLst>
          </p:cNvPr>
          <p:cNvSpPr txBox="1"/>
          <p:nvPr/>
        </p:nvSpPr>
        <p:spPr>
          <a:xfrm>
            <a:off x="1165547" y="2121992"/>
            <a:ext cx="3429000" cy="523220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State Graph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445111E-10B5-4B49-9507-7F954F96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10" t="2840" r="64740" b="2208"/>
          <a:stretch>
            <a:fillRect/>
          </a:stretch>
        </p:blipFill>
        <p:spPr bwMode="auto">
          <a:xfrm>
            <a:off x="1371600" y="2514600"/>
            <a:ext cx="30480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21B7804D-7CD8-4248-B363-05783AEAB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26" t="5048" r="2599" b="15457"/>
          <a:stretch>
            <a:fillRect/>
          </a:stretch>
        </p:blipFill>
        <p:spPr bwMode="auto">
          <a:xfrm>
            <a:off x="6477000" y="2819400"/>
            <a:ext cx="43434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35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3873" y="76200"/>
            <a:ext cx="8067052" cy="6057900"/>
          </a:xfrm>
          <a:prstGeom prst="rect">
            <a:avLst/>
          </a:prstGeom>
          <a:noFill/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Recap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</p:spTree>
    <p:extLst>
      <p:ext uri="{BB962C8B-B14F-4D97-AF65-F5344CB8AC3E}">
        <p14:creationId xmlns:p14="http://schemas.microsoft.com/office/powerpoint/2010/main" val="950532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40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Graph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46808A60-4909-7747-8CF9-66CFF7FD3F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158464"/>
            <a:ext cx="11379200" cy="4729164"/>
          </a:xfrm>
        </p:spPr>
        <p:txBody>
          <a:bodyPr/>
          <a:lstStyle/>
          <a:p>
            <a:pPr eaLnBrk="1" hangingPunct="1"/>
            <a:r>
              <a:rPr lang="en-US" sz="2600" dirty="0">
                <a:latin typeface="Calibri"/>
                <a:cs typeface="Calibri"/>
              </a:rPr>
              <a:t>In BFS, for example, we shouldn’t bother expanding the circled nodes (why?)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EAD74D4D-0DE6-134E-B95D-8A2E53BBDB45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2197073"/>
            <a:ext cx="5486400" cy="3355590"/>
            <a:chOff x="48" y="2332"/>
            <a:chExt cx="3456" cy="2406"/>
          </a:xfrm>
        </p:grpSpPr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E175B311-BDEE-E044-802E-3D02896A11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2332"/>
              <a:ext cx="624" cy="2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0" name="Text Box 6">
              <a:extLst>
                <a:ext uri="{FF2B5EF4-FFF2-40B4-BE49-F238E27FC236}">
                  <a16:creationId xmlns:a16="http://schemas.microsoft.com/office/drawing/2014/main" id="{663A799A-3DF9-5E49-B060-9FE3AD1CB6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DF7BDD36-C2A0-CC4C-85D0-6CE40EE2E3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b</a:t>
              </a:r>
            </a:p>
          </p:txBody>
        </p:sp>
        <p:sp>
          <p:nvSpPr>
            <p:cNvPr id="12" name="Text Box 8">
              <a:extLst>
                <a:ext uri="{FF2B5EF4-FFF2-40B4-BE49-F238E27FC236}">
                  <a16:creationId xmlns:a16="http://schemas.microsoft.com/office/drawing/2014/main" id="{978D1B6F-68C8-C642-845E-964CB3AFAA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688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d</a:t>
              </a:r>
            </a:p>
          </p:txBody>
        </p:sp>
        <p:sp>
          <p:nvSpPr>
            <p:cNvPr id="13" name="Text Box 9">
              <a:extLst>
                <a:ext uri="{FF2B5EF4-FFF2-40B4-BE49-F238E27FC236}">
                  <a16:creationId xmlns:a16="http://schemas.microsoft.com/office/drawing/2014/main" id="{CFB81043-14FD-5240-A7CE-A4AC7DB03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640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p</a:t>
              </a:r>
            </a:p>
          </p:txBody>
        </p:sp>
        <p:sp>
          <p:nvSpPr>
            <p:cNvPr id="14" name="Text Box 10">
              <a:extLst>
                <a:ext uri="{FF2B5EF4-FFF2-40B4-BE49-F238E27FC236}">
                  <a16:creationId xmlns:a16="http://schemas.microsoft.com/office/drawing/2014/main" id="{39147787-B5FE-BD4E-8CB1-F6EFF5F657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417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5" name="Text Box 11">
              <a:extLst>
                <a:ext uri="{FF2B5EF4-FFF2-40B4-BE49-F238E27FC236}">
                  <a16:creationId xmlns:a16="http://schemas.microsoft.com/office/drawing/2014/main" id="{3E5797CA-8B16-364D-9427-42F40A732F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3033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c</a:t>
              </a:r>
            </a:p>
          </p:txBody>
        </p:sp>
        <p:cxnSp>
          <p:nvCxnSpPr>
            <p:cNvPr id="16" name="AutoShape 12">
              <a:extLst>
                <a:ext uri="{FF2B5EF4-FFF2-40B4-BE49-F238E27FC236}">
                  <a16:creationId xmlns:a16="http://schemas.microsoft.com/office/drawing/2014/main" id="{EF1928CC-F1C0-9843-8A3A-1E83F7A45E91}"/>
                </a:ext>
              </a:extLst>
            </p:cNvPr>
            <p:cNvCxnSpPr>
              <a:cxnSpLocks noChangeShapeType="1"/>
              <a:stCxn id="12" idx="2"/>
              <a:endCxn id="11" idx="0"/>
            </p:cNvCxnSpPr>
            <p:nvPr/>
          </p:nvCxnSpPr>
          <p:spPr bwMode="auto">
            <a:xfrm flipH="1">
              <a:off x="168" y="2953"/>
              <a:ext cx="33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7" name="AutoShape 13">
              <a:extLst>
                <a:ext uri="{FF2B5EF4-FFF2-40B4-BE49-F238E27FC236}">
                  <a16:creationId xmlns:a16="http://schemas.microsoft.com/office/drawing/2014/main" id="{96A66E04-7454-8B41-9F68-922D018A3D78}"/>
                </a:ext>
              </a:extLst>
            </p:cNvPr>
            <p:cNvCxnSpPr>
              <a:cxnSpLocks noChangeShapeType="1"/>
              <a:stCxn id="12" idx="2"/>
              <a:endCxn id="15" idx="0"/>
            </p:cNvCxnSpPr>
            <p:nvPr/>
          </p:nvCxnSpPr>
          <p:spPr bwMode="auto">
            <a:xfrm>
              <a:off x="504" y="2953"/>
              <a:ext cx="96" cy="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8" name="AutoShape 14">
              <a:extLst>
                <a:ext uri="{FF2B5EF4-FFF2-40B4-BE49-F238E27FC236}">
                  <a16:creationId xmlns:a16="http://schemas.microsoft.com/office/drawing/2014/main" id="{159D6569-9C9E-9142-9B20-D18D0C1A4937}"/>
                </a:ext>
              </a:extLst>
            </p:cNvPr>
            <p:cNvCxnSpPr>
              <a:cxnSpLocks noChangeShapeType="1"/>
              <a:stCxn id="11" idx="2"/>
              <a:endCxn id="10" idx="0"/>
            </p:cNvCxnSpPr>
            <p:nvPr/>
          </p:nvCxnSpPr>
          <p:spPr bwMode="auto">
            <a:xfrm>
              <a:off x="168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19" name="AutoShape 15">
              <a:extLst>
                <a:ext uri="{FF2B5EF4-FFF2-40B4-BE49-F238E27FC236}">
                  <a16:creationId xmlns:a16="http://schemas.microsoft.com/office/drawing/2014/main" id="{C28151B3-82CB-1844-B9F0-53BC9DBDB55F}"/>
                </a:ext>
              </a:extLst>
            </p:cNvPr>
            <p:cNvCxnSpPr>
              <a:cxnSpLocks noChangeShapeType="1"/>
              <a:stCxn id="15" idx="2"/>
              <a:endCxn id="14" idx="0"/>
            </p:cNvCxnSpPr>
            <p:nvPr/>
          </p:nvCxnSpPr>
          <p:spPr bwMode="auto">
            <a:xfrm>
              <a:off x="600" y="3298"/>
              <a:ext cx="0" cy="11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0" name="Group 16">
              <a:extLst>
                <a:ext uri="{FF2B5EF4-FFF2-40B4-BE49-F238E27FC236}">
                  <a16:creationId xmlns:a16="http://schemas.microsoft.com/office/drawing/2014/main" id="{E70C1E0E-0D07-C248-85BE-F910578069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76" y="2640"/>
              <a:ext cx="1104" cy="1714"/>
              <a:chOff x="1152" y="2640"/>
              <a:chExt cx="1104" cy="1714"/>
            </a:xfrm>
          </p:grpSpPr>
          <p:sp>
            <p:nvSpPr>
              <p:cNvPr id="51" name="Text Box 17">
                <a:extLst>
                  <a:ext uri="{FF2B5EF4-FFF2-40B4-BE49-F238E27FC236}">
                    <a16:creationId xmlns:a16="http://schemas.microsoft.com/office/drawing/2014/main" id="{DDD5B792-D3F4-0440-AB35-054C26DD7F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52" name="Text Box 18">
                <a:extLst>
                  <a:ext uri="{FF2B5EF4-FFF2-40B4-BE49-F238E27FC236}">
                    <a16:creationId xmlns:a16="http://schemas.microsoft.com/office/drawing/2014/main" id="{01F01D19-8EB3-BE49-9A4A-A060501053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53" name="Text Box 19">
                <a:extLst>
                  <a:ext uri="{FF2B5EF4-FFF2-40B4-BE49-F238E27FC236}">
                    <a16:creationId xmlns:a16="http://schemas.microsoft.com/office/drawing/2014/main" id="{2B89D433-FA31-2B45-B2DA-0820750908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54" name="Text Box 20">
                <a:extLst>
                  <a:ext uri="{FF2B5EF4-FFF2-40B4-BE49-F238E27FC236}">
                    <a16:creationId xmlns:a16="http://schemas.microsoft.com/office/drawing/2014/main" id="{6B082C21-06D2-3146-B313-0D5047205B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55" name="Text Box 21">
                <a:extLst>
                  <a:ext uri="{FF2B5EF4-FFF2-40B4-BE49-F238E27FC236}">
                    <a16:creationId xmlns:a16="http://schemas.microsoft.com/office/drawing/2014/main" id="{451584AA-0648-E84B-8D1D-DE0CEA25C9D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56" name="Text Box 22">
                <a:extLst>
                  <a:ext uri="{FF2B5EF4-FFF2-40B4-BE49-F238E27FC236}">
                    <a16:creationId xmlns:a16="http://schemas.microsoft.com/office/drawing/2014/main" id="{E9CD4989-5F00-9E4E-BC6F-B4DEB1C444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57" name="Text Box 23">
                <a:extLst>
                  <a:ext uri="{FF2B5EF4-FFF2-40B4-BE49-F238E27FC236}">
                    <a16:creationId xmlns:a16="http://schemas.microsoft.com/office/drawing/2014/main" id="{427C76B3-9578-AB42-B549-F6D8192FE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58" name="Text Box 24">
                <a:extLst>
                  <a:ext uri="{FF2B5EF4-FFF2-40B4-BE49-F238E27FC236}">
                    <a16:creationId xmlns:a16="http://schemas.microsoft.com/office/drawing/2014/main" id="{27EF2B70-4A41-1243-B1B5-9723DB7777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59" name="Text Box 25">
                <a:extLst>
                  <a:ext uri="{FF2B5EF4-FFF2-40B4-BE49-F238E27FC236}">
                    <a16:creationId xmlns:a16="http://schemas.microsoft.com/office/drawing/2014/main" id="{EC284859-D636-F14B-B50F-E45F8A01B4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60" name="Text Box 26">
                <a:extLst>
                  <a:ext uri="{FF2B5EF4-FFF2-40B4-BE49-F238E27FC236}">
                    <a16:creationId xmlns:a16="http://schemas.microsoft.com/office/drawing/2014/main" id="{29BCD956-FDF2-D645-AE05-747A497093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61" name="AutoShape 27">
                <a:extLst>
                  <a:ext uri="{FF2B5EF4-FFF2-40B4-BE49-F238E27FC236}">
                    <a16:creationId xmlns:a16="http://schemas.microsoft.com/office/drawing/2014/main" id="{5C8E9B20-1024-7240-A7C5-A897DAB21B2D}"/>
                  </a:ext>
                </a:extLst>
              </p:cNvPr>
              <p:cNvCxnSpPr>
                <a:cxnSpLocks noChangeShapeType="1"/>
                <a:stCxn id="51" idx="2"/>
                <a:endCxn id="53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2" name="AutoShape 28">
                <a:extLst>
                  <a:ext uri="{FF2B5EF4-FFF2-40B4-BE49-F238E27FC236}">
                    <a16:creationId xmlns:a16="http://schemas.microsoft.com/office/drawing/2014/main" id="{4C9841E9-79C0-FD4C-A6B2-C869291C3AA5}"/>
                  </a:ext>
                </a:extLst>
              </p:cNvPr>
              <p:cNvCxnSpPr>
                <a:cxnSpLocks noChangeShapeType="1"/>
                <a:stCxn id="51" idx="2"/>
                <a:endCxn id="55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3" name="AutoShape 29">
                <a:extLst>
                  <a:ext uri="{FF2B5EF4-FFF2-40B4-BE49-F238E27FC236}">
                    <a16:creationId xmlns:a16="http://schemas.microsoft.com/office/drawing/2014/main" id="{EB22397D-303C-4E41-B818-D351C0E38BEC}"/>
                  </a:ext>
                </a:extLst>
              </p:cNvPr>
              <p:cNvCxnSpPr>
                <a:cxnSpLocks noChangeShapeType="1"/>
                <a:stCxn id="53" idx="2"/>
                <a:endCxn id="52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4" name="AutoShape 30">
                <a:extLst>
                  <a:ext uri="{FF2B5EF4-FFF2-40B4-BE49-F238E27FC236}">
                    <a16:creationId xmlns:a16="http://schemas.microsoft.com/office/drawing/2014/main" id="{14AA9FE3-D5EB-0D4B-A436-5D664D216C48}"/>
                  </a:ext>
                </a:extLst>
              </p:cNvPr>
              <p:cNvCxnSpPr>
                <a:cxnSpLocks noChangeShapeType="1"/>
                <a:stCxn id="53" idx="2"/>
                <a:endCxn id="56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5" name="AutoShape 31">
                <a:extLst>
                  <a:ext uri="{FF2B5EF4-FFF2-40B4-BE49-F238E27FC236}">
                    <a16:creationId xmlns:a16="http://schemas.microsoft.com/office/drawing/2014/main" id="{A848E004-BF6A-8249-9B67-512E659251F1}"/>
                  </a:ext>
                </a:extLst>
              </p:cNvPr>
              <p:cNvCxnSpPr>
                <a:cxnSpLocks noChangeShapeType="1"/>
                <a:stCxn id="55" idx="2"/>
                <a:endCxn id="54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6" name="AutoShape 32">
                <a:extLst>
                  <a:ext uri="{FF2B5EF4-FFF2-40B4-BE49-F238E27FC236}">
                    <a16:creationId xmlns:a16="http://schemas.microsoft.com/office/drawing/2014/main" id="{FF5703EA-3306-0143-9816-0CF45257FAA5}"/>
                  </a:ext>
                </a:extLst>
              </p:cNvPr>
              <p:cNvCxnSpPr>
                <a:cxnSpLocks noChangeShapeType="1"/>
                <a:stCxn id="52" idx="2"/>
                <a:endCxn id="57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7" name="AutoShape 33">
                <a:extLst>
                  <a:ext uri="{FF2B5EF4-FFF2-40B4-BE49-F238E27FC236}">
                    <a16:creationId xmlns:a16="http://schemas.microsoft.com/office/drawing/2014/main" id="{304B757B-48B1-024C-9210-B176C619AF13}"/>
                  </a:ext>
                </a:extLst>
              </p:cNvPr>
              <p:cNvCxnSpPr>
                <a:cxnSpLocks noChangeShapeType="1"/>
                <a:stCxn id="54" idx="2"/>
                <a:endCxn id="58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8" name="AutoShape 34">
                <a:extLst>
                  <a:ext uri="{FF2B5EF4-FFF2-40B4-BE49-F238E27FC236}">
                    <a16:creationId xmlns:a16="http://schemas.microsoft.com/office/drawing/2014/main" id="{039A91B4-A876-6D43-9365-8380C90AA674}"/>
                  </a:ext>
                </a:extLst>
              </p:cNvPr>
              <p:cNvCxnSpPr>
                <a:cxnSpLocks noChangeShapeType="1"/>
                <a:stCxn id="54" idx="2"/>
                <a:endCxn id="59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69" name="AutoShape 35">
                <a:extLst>
                  <a:ext uri="{FF2B5EF4-FFF2-40B4-BE49-F238E27FC236}">
                    <a16:creationId xmlns:a16="http://schemas.microsoft.com/office/drawing/2014/main" id="{5EEA18EE-19E8-894F-9DBD-C7756A83335B}"/>
                  </a:ext>
                </a:extLst>
              </p:cNvPr>
              <p:cNvCxnSpPr>
                <a:cxnSpLocks noChangeShapeType="1"/>
                <a:stCxn id="58" idx="2"/>
                <a:endCxn id="60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sp>
          <p:nvSpPr>
            <p:cNvPr id="21" name="Text Box 36">
              <a:extLst>
                <a:ext uri="{FF2B5EF4-FFF2-40B4-BE49-F238E27FC236}">
                  <a16:creationId xmlns:a16="http://schemas.microsoft.com/office/drawing/2014/main" id="{02F23A50-A453-8E49-B373-F52770BE82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4" y="2994"/>
              <a:ext cx="240" cy="2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i="1">
                  <a:latin typeface="Calibri"/>
                  <a:cs typeface="Calibri"/>
                </a:rPr>
                <a:t>q</a:t>
              </a:r>
            </a:p>
          </p:txBody>
        </p:sp>
        <p:cxnSp>
          <p:nvCxnSpPr>
            <p:cNvPr id="22" name="AutoShape 37">
              <a:extLst>
                <a:ext uri="{FF2B5EF4-FFF2-40B4-BE49-F238E27FC236}">
                  <a16:creationId xmlns:a16="http://schemas.microsoft.com/office/drawing/2014/main" id="{6F7E26A7-4A8B-6048-8EFF-83D6A937FEB1}"/>
                </a:ext>
              </a:extLst>
            </p:cNvPr>
            <p:cNvCxnSpPr>
              <a:cxnSpLocks noChangeShapeType="1"/>
              <a:stCxn id="13" idx="2"/>
              <a:endCxn id="21" idx="0"/>
            </p:cNvCxnSpPr>
            <p:nvPr/>
          </p:nvCxnSpPr>
          <p:spPr bwMode="auto">
            <a:xfrm>
              <a:off x="3384" y="2905"/>
              <a:ext cx="0" cy="8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grpSp>
          <p:nvGrpSpPr>
            <p:cNvPr id="23" name="Group 38">
              <a:extLst>
                <a:ext uri="{FF2B5EF4-FFF2-40B4-BE49-F238E27FC236}">
                  <a16:creationId xmlns:a16="http://schemas.microsoft.com/office/drawing/2014/main" id="{E070D316-074F-A448-807E-933C7BCA53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" y="3024"/>
              <a:ext cx="1104" cy="1714"/>
              <a:chOff x="1152" y="2640"/>
              <a:chExt cx="1104" cy="1714"/>
            </a:xfrm>
          </p:grpSpPr>
          <p:sp>
            <p:nvSpPr>
              <p:cNvPr id="31" name="Text Box 39">
                <a:extLst>
                  <a:ext uri="{FF2B5EF4-FFF2-40B4-BE49-F238E27FC236}">
                    <a16:creationId xmlns:a16="http://schemas.microsoft.com/office/drawing/2014/main" id="{762A0236-01FE-6D49-B0BC-08A75649CD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36" y="2640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e</a:t>
                </a:r>
              </a:p>
            </p:txBody>
          </p:sp>
          <p:sp>
            <p:nvSpPr>
              <p:cNvPr id="32" name="Text Box 40">
                <a:extLst>
                  <a:ext uri="{FF2B5EF4-FFF2-40B4-BE49-F238E27FC236}">
                    <a16:creationId xmlns:a16="http://schemas.microsoft.com/office/drawing/2014/main" id="{712AFD7F-5A91-EA44-B904-58AF1066F8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p</a:t>
                </a:r>
              </a:p>
            </p:txBody>
          </p:sp>
          <p:sp>
            <p:nvSpPr>
              <p:cNvPr id="33" name="Text Box 41">
                <a:extLst>
                  <a:ext uri="{FF2B5EF4-FFF2-40B4-BE49-F238E27FC236}">
                    <a16:creationId xmlns:a16="http://schemas.microsoft.com/office/drawing/2014/main" id="{1D2B6A72-26A0-0241-B028-2D29FF2EE0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96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h</a:t>
                </a:r>
              </a:p>
            </p:txBody>
          </p:sp>
          <p:sp>
            <p:nvSpPr>
              <p:cNvPr id="34" name="Text Box 42">
                <a:extLst>
                  <a:ext uri="{FF2B5EF4-FFF2-40B4-BE49-F238E27FC236}">
                    <a16:creationId xmlns:a16="http://schemas.microsoft.com/office/drawing/2014/main" id="{980097FD-DBE5-B847-9755-62A67C929DF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f</a:t>
                </a:r>
              </a:p>
            </p:txBody>
          </p:sp>
          <p:sp>
            <p:nvSpPr>
              <p:cNvPr id="36" name="Text Box 43">
                <a:extLst>
                  <a:ext uri="{FF2B5EF4-FFF2-40B4-BE49-F238E27FC236}">
                    <a16:creationId xmlns:a16="http://schemas.microsoft.com/office/drawing/2014/main" id="{7E67008B-67FA-C347-ACCD-BAFA0F2DFF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28" y="3024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r</a:t>
                </a:r>
              </a:p>
            </p:txBody>
          </p:sp>
          <p:sp>
            <p:nvSpPr>
              <p:cNvPr id="37" name="Text Box 44">
                <a:extLst>
                  <a:ext uri="{FF2B5EF4-FFF2-40B4-BE49-F238E27FC236}">
                    <a16:creationId xmlns:a16="http://schemas.microsoft.com/office/drawing/2014/main" id="{E08B19EF-57BD-B649-B05F-636AE9367F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40" y="3408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8" name="Text Box 45">
                <a:extLst>
                  <a:ext uri="{FF2B5EF4-FFF2-40B4-BE49-F238E27FC236}">
                    <a16:creationId xmlns:a16="http://schemas.microsoft.com/office/drawing/2014/main" id="{15407A34-9573-E140-8181-24E8A6669A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2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q</a:t>
                </a:r>
              </a:p>
            </p:txBody>
          </p:sp>
          <p:sp>
            <p:nvSpPr>
              <p:cNvPr id="39" name="Text Box 46">
                <a:extLst>
                  <a:ext uri="{FF2B5EF4-FFF2-40B4-BE49-F238E27FC236}">
                    <a16:creationId xmlns:a16="http://schemas.microsoft.com/office/drawing/2014/main" id="{137154EF-BF1E-F540-8F30-43F2104D01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3753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c</a:t>
                </a:r>
              </a:p>
            </p:txBody>
          </p:sp>
          <p:sp>
            <p:nvSpPr>
              <p:cNvPr id="40" name="Text Box 47">
                <a:extLst>
                  <a:ext uri="{FF2B5EF4-FFF2-40B4-BE49-F238E27FC236}">
                    <a16:creationId xmlns:a16="http://schemas.microsoft.com/office/drawing/2014/main" id="{7D9EB465-90E3-254B-B5E0-50DD10D8A7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76" y="3792"/>
                <a:ext cx="480" cy="2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i="1" dirty="0">
                    <a:latin typeface="Calibri"/>
                    <a:cs typeface="Calibri"/>
                  </a:rPr>
                  <a:t>G</a:t>
                </a:r>
              </a:p>
            </p:txBody>
          </p:sp>
          <p:sp>
            <p:nvSpPr>
              <p:cNvPr id="41" name="Text Box 48">
                <a:extLst>
                  <a:ext uri="{FF2B5EF4-FFF2-40B4-BE49-F238E27FC236}">
                    <a16:creationId xmlns:a16="http://schemas.microsoft.com/office/drawing/2014/main" id="{55961F16-CD7B-B448-8317-930402E01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4" y="4089"/>
                <a:ext cx="240" cy="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i="1">
                    <a:latin typeface="Calibri"/>
                    <a:cs typeface="Calibri"/>
                  </a:rPr>
                  <a:t>a</a:t>
                </a:r>
              </a:p>
            </p:txBody>
          </p:sp>
          <p:cxnSp>
            <p:nvCxnSpPr>
              <p:cNvPr id="42" name="AutoShape 49">
                <a:extLst>
                  <a:ext uri="{FF2B5EF4-FFF2-40B4-BE49-F238E27FC236}">
                    <a16:creationId xmlns:a16="http://schemas.microsoft.com/office/drawing/2014/main" id="{E987A554-CE5C-A14B-972B-79CB0B4DCF72}"/>
                  </a:ext>
                </a:extLst>
              </p:cNvPr>
              <p:cNvCxnSpPr>
                <a:cxnSpLocks noChangeShapeType="1"/>
                <a:stCxn id="31" idx="2"/>
                <a:endCxn id="33" idx="0"/>
              </p:cNvCxnSpPr>
              <p:nvPr/>
            </p:nvCxnSpPr>
            <p:spPr bwMode="auto">
              <a:xfrm flipH="1">
                <a:off x="1416" y="2905"/>
                <a:ext cx="24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3" name="AutoShape 50">
                <a:extLst>
                  <a:ext uri="{FF2B5EF4-FFF2-40B4-BE49-F238E27FC236}">
                    <a16:creationId xmlns:a16="http://schemas.microsoft.com/office/drawing/2014/main" id="{6181B90B-883E-D147-980A-1A8D45191BED}"/>
                  </a:ext>
                </a:extLst>
              </p:cNvPr>
              <p:cNvCxnSpPr>
                <a:cxnSpLocks noChangeShapeType="1"/>
                <a:stCxn id="31" idx="2"/>
                <a:endCxn id="36" idx="0"/>
              </p:cNvCxnSpPr>
              <p:nvPr/>
            </p:nvCxnSpPr>
            <p:spPr bwMode="auto">
              <a:xfrm>
                <a:off x="1656" y="2905"/>
                <a:ext cx="192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4" name="AutoShape 51">
                <a:extLst>
                  <a:ext uri="{FF2B5EF4-FFF2-40B4-BE49-F238E27FC236}">
                    <a16:creationId xmlns:a16="http://schemas.microsoft.com/office/drawing/2014/main" id="{C1F42A42-57E8-9343-8990-8A20FC4914FF}"/>
                  </a:ext>
                </a:extLst>
              </p:cNvPr>
              <p:cNvCxnSpPr>
                <a:cxnSpLocks noChangeShapeType="1"/>
                <a:stCxn id="33" idx="2"/>
                <a:endCxn id="32" idx="0"/>
              </p:cNvCxnSpPr>
              <p:nvPr/>
            </p:nvCxnSpPr>
            <p:spPr bwMode="auto">
              <a:xfrm flipH="1">
                <a:off x="1272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5" name="AutoShape 52">
                <a:extLst>
                  <a:ext uri="{FF2B5EF4-FFF2-40B4-BE49-F238E27FC236}">
                    <a16:creationId xmlns:a16="http://schemas.microsoft.com/office/drawing/2014/main" id="{15D0CC2E-14C1-E248-8E3E-4AFC1CC7654C}"/>
                  </a:ext>
                </a:extLst>
              </p:cNvPr>
              <p:cNvCxnSpPr>
                <a:cxnSpLocks noChangeShapeType="1"/>
                <a:stCxn id="33" idx="2"/>
                <a:endCxn id="37" idx="0"/>
              </p:cNvCxnSpPr>
              <p:nvPr/>
            </p:nvCxnSpPr>
            <p:spPr bwMode="auto">
              <a:xfrm>
                <a:off x="1416" y="3289"/>
                <a:ext cx="144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6" name="AutoShape 53">
                <a:extLst>
                  <a:ext uri="{FF2B5EF4-FFF2-40B4-BE49-F238E27FC236}">
                    <a16:creationId xmlns:a16="http://schemas.microsoft.com/office/drawing/2014/main" id="{888C3C1F-AA34-9B49-B620-8A8FDBC454A1}"/>
                  </a:ext>
                </a:extLst>
              </p:cNvPr>
              <p:cNvCxnSpPr>
                <a:cxnSpLocks noChangeShapeType="1"/>
                <a:stCxn id="36" idx="2"/>
                <a:endCxn id="34" idx="0"/>
              </p:cNvCxnSpPr>
              <p:nvPr/>
            </p:nvCxnSpPr>
            <p:spPr bwMode="auto">
              <a:xfrm>
                <a:off x="1848" y="3289"/>
                <a:ext cx="0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7" name="AutoShape 54">
                <a:extLst>
                  <a:ext uri="{FF2B5EF4-FFF2-40B4-BE49-F238E27FC236}">
                    <a16:creationId xmlns:a16="http://schemas.microsoft.com/office/drawing/2014/main" id="{96E37FCF-FB1A-DB45-9EA4-0C8F857DA714}"/>
                  </a:ext>
                </a:extLst>
              </p:cNvPr>
              <p:cNvCxnSpPr>
                <a:cxnSpLocks noChangeShapeType="1"/>
                <a:stCxn id="32" idx="2"/>
                <a:endCxn id="38" idx="0"/>
              </p:cNvCxnSpPr>
              <p:nvPr/>
            </p:nvCxnSpPr>
            <p:spPr bwMode="auto">
              <a:xfrm>
                <a:off x="1272" y="3673"/>
                <a:ext cx="0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8" name="AutoShape 55">
                <a:extLst>
                  <a:ext uri="{FF2B5EF4-FFF2-40B4-BE49-F238E27FC236}">
                    <a16:creationId xmlns:a16="http://schemas.microsoft.com/office/drawing/2014/main" id="{F58585A6-EF8C-084E-B790-5E20A11299B7}"/>
                  </a:ext>
                </a:extLst>
              </p:cNvPr>
              <p:cNvCxnSpPr>
                <a:cxnSpLocks noChangeShapeType="1"/>
                <a:stCxn id="34" idx="2"/>
                <a:endCxn id="39" idx="0"/>
              </p:cNvCxnSpPr>
              <p:nvPr/>
            </p:nvCxnSpPr>
            <p:spPr bwMode="auto">
              <a:xfrm flipH="1">
                <a:off x="1704" y="3673"/>
                <a:ext cx="144" cy="8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49" name="AutoShape 56">
                <a:extLst>
                  <a:ext uri="{FF2B5EF4-FFF2-40B4-BE49-F238E27FC236}">
                    <a16:creationId xmlns:a16="http://schemas.microsoft.com/office/drawing/2014/main" id="{9BF40A4F-2993-0B43-813D-9D4C3CBB4B12}"/>
                  </a:ext>
                </a:extLst>
              </p:cNvPr>
              <p:cNvCxnSpPr>
                <a:cxnSpLocks noChangeShapeType="1"/>
                <a:stCxn id="34" idx="2"/>
                <a:endCxn id="40" idx="0"/>
              </p:cNvCxnSpPr>
              <p:nvPr/>
            </p:nvCxnSpPr>
            <p:spPr bwMode="auto">
              <a:xfrm>
                <a:off x="1848" y="3673"/>
                <a:ext cx="168" cy="119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50" name="AutoShape 57">
                <a:extLst>
                  <a:ext uri="{FF2B5EF4-FFF2-40B4-BE49-F238E27FC236}">
                    <a16:creationId xmlns:a16="http://schemas.microsoft.com/office/drawing/2014/main" id="{4E3BA2E1-A440-EF4C-99F7-18C0B98823B8}"/>
                  </a:ext>
                </a:extLst>
              </p:cNvPr>
              <p:cNvCxnSpPr>
                <a:cxnSpLocks noChangeShapeType="1"/>
                <a:stCxn id="39" idx="2"/>
                <a:endCxn id="41" idx="0"/>
              </p:cNvCxnSpPr>
              <p:nvPr/>
            </p:nvCxnSpPr>
            <p:spPr bwMode="auto">
              <a:xfrm>
                <a:off x="1704" y="4018"/>
                <a:ext cx="0" cy="71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</p:cxnSp>
        </p:grpSp>
        <p:cxnSp>
          <p:nvCxnSpPr>
            <p:cNvPr id="24" name="AutoShape 58">
              <a:extLst>
                <a:ext uri="{FF2B5EF4-FFF2-40B4-BE49-F238E27FC236}">
                  <a16:creationId xmlns:a16="http://schemas.microsoft.com/office/drawing/2014/main" id="{E3B29B34-3AAD-954A-8E9F-6C10D29B714E}"/>
                </a:ext>
              </a:extLst>
            </p:cNvPr>
            <p:cNvCxnSpPr>
              <a:cxnSpLocks noChangeShapeType="1"/>
              <a:stCxn id="12" idx="2"/>
              <a:endCxn id="31" idx="0"/>
            </p:cNvCxnSpPr>
            <p:nvPr/>
          </p:nvCxnSpPr>
          <p:spPr bwMode="auto">
            <a:xfrm>
              <a:off x="504" y="2953"/>
              <a:ext cx="624" cy="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5" name="AutoShape 59">
              <a:extLst>
                <a:ext uri="{FF2B5EF4-FFF2-40B4-BE49-F238E27FC236}">
                  <a16:creationId xmlns:a16="http://schemas.microsoft.com/office/drawing/2014/main" id="{DDF75644-6BF6-9D40-9E60-1C903C8A55C7}"/>
                </a:ext>
              </a:extLst>
            </p:cNvPr>
            <p:cNvCxnSpPr>
              <a:cxnSpLocks noChangeShapeType="1"/>
              <a:stCxn id="9" idx="2"/>
              <a:endCxn id="12" idx="0"/>
            </p:cNvCxnSpPr>
            <p:nvPr/>
          </p:nvCxnSpPr>
          <p:spPr bwMode="auto">
            <a:xfrm flipH="1">
              <a:off x="504" y="2575"/>
              <a:ext cx="1536" cy="11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8" name="AutoShape 60">
              <a:extLst>
                <a:ext uri="{FF2B5EF4-FFF2-40B4-BE49-F238E27FC236}">
                  <a16:creationId xmlns:a16="http://schemas.microsoft.com/office/drawing/2014/main" id="{0B00D510-38E3-F748-A407-40AF005203D9}"/>
                </a:ext>
              </a:extLst>
            </p:cNvPr>
            <p:cNvCxnSpPr>
              <a:cxnSpLocks noChangeShapeType="1"/>
              <a:stCxn id="9" idx="2"/>
              <a:endCxn id="51" idx="0"/>
            </p:cNvCxnSpPr>
            <p:nvPr/>
          </p:nvCxnSpPr>
          <p:spPr bwMode="auto">
            <a:xfrm>
              <a:off x="2040" y="2575"/>
              <a:ext cx="240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29" name="AutoShape 61">
              <a:extLst>
                <a:ext uri="{FF2B5EF4-FFF2-40B4-BE49-F238E27FC236}">
                  <a16:creationId xmlns:a16="http://schemas.microsoft.com/office/drawing/2014/main" id="{3CE48196-889A-8741-A4E8-90DDD2E7EB29}"/>
                </a:ext>
              </a:extLst>
            </p:cNvPr>
            <p:cNvCxnSpPr>
              <a:cxnSpLocks noChangeShapeType="1"/>
              <a:stCxn id="9" idx="2"/>
              <a:endCxn id="13" idx="0"/>
            </p:cNvCxnSpPr>
            <p:nvPr/>
          </p:nvCxnSpPr>
          <p:spPr bwMode="auto">
            <a:xfrm>
              <a:off x="2040" y="2575"/>
              <a:ext cx="1344" cy="6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</p:cxnSp>
      </p:grpSp>
      <p:sp>
        <p:nvSpPr>
          <p:cNvPr id="70" name="Oval 62">
            <a:extLst>
              <a:ext uri="{FF2B5EF4-FFF2-40B4-BE49-F238E27FC236}">
                <a16:creationId xmlns:a16="http://schemas.microsoft.com/office/drawing/2014/main" id="{8391A041-F705-2943-85D2-384CFEDE1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2676" y="3168624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1" name="Oval 63">
            <a:extLst>
              <a:ext uri="{FF2B5EF4-FFF2-40B4-BE49-F238E27FC236}">
                <a16:creationId xmlns:a16="http://schemas.microsoft.com/office/drawing/2014/main" id="{AD6CFED0-C9CB-FF4B-ACC3-998E08BA0F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989" y="3721073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2" name="Oval 64">
            <a:extLst>
              <a:ext uri="{FF2B5EF4-FFF2-40B4-BE49-F238E27FC236}">
                <a16:creationId xmlns:a16="http://schemas.microsoft.com/office/drawing/2014/main" id="{ED99C9A2-8466-9A4F-A3EE-C8EC3E72B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476" y="3702024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3" name="Oval 65">
            <a:extLst>
              <a:ext uri="{FF2B5EF4-FFF2-40B4-BE49-F238E27FC236}">
                <a16:creationId xmlns:a16="http://schemas.microsoft.com/office/drawing/2014/main" id="{111BEAA8-79D7-884E-A276-827215D9E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4314" y="3717898"/>
            <a:ext cx="393700" cy="358775"/>
          </a:xfrm>
          <a:prstGeom prst="ellipse">
            <a:avLst/>
          </a:prstGeom>
          <a:solidFill>
            <a:srgbClr val="FF3300">
              <a:alpha val="20000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71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41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Graph Search Motivation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3">
            <a:extLst>
              <a:ext uri="{FF2B5EF4-FFF2-40B4-BE49-F238E27FC236}">
                <a16:creationId xmlns:a16="http://schemas.microsoft.com/office/drawing/2014/main" id="{23505C2C-8EC2-A541-8016-BDC0129295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29139" y="1067594"/>
            <a:ext cx="8153400" cy="4722812"/>
          </a:xfrm>
        </p:spPr>
        <p:txBody>
          <a:bodyPr>
            <a:normAutofit lnSpcReduction="10000"/>
          </a:bodyPr>
          <a:lstStyle/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2400" dirty="0"/>
              <a:t>Idea: never </a:t>
            </a:r>
            <a:r>
              <a:rPr lang="en-US" sz="2400" dirty="0">
                <a:solidFill>
                  <a:srgbClr val="FF0000"/>
                </a:solidFill>
              </a:rPr>
              <a:t>expand</a:t>
            </a:r>
            <a:r>
              <a:rPr lang="en-US" sz="2400" dirty="0"/>
              <a:t> a state twice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to implement: </a:t>
            </a:r>
          </a:p>
          <a:p>
            <a:pPr lvl="1" eaLnBrk="1" hangingPunct="1"/>
            <a:r>
              <a:rPr lang="en-US" sz="2000" dirty="0"/>
              <a:t>Tree search + set of expanded states (“closed set”)</a:t>
            </a:r>
          </a:p>
          <a:p>
            <a:pPr lvl="1" eaLnBrk="1" hangingPunct="1"/>
            <a:r>
              <a:rPr lang="en-US" sz="2000" dirty="0"/>
              <a:t>Expand the search tree node-by-node, but…</a:t>
            </a:r>
          </a:p>
          <a:p>
            <a:pPr lvl="1" eaLnBrk="1" hangingPunct="1"/>
            <a:r>
              <a:rPr lang="en-US" sz="2000" dirty="0"/>
              <a:t>Before expanding a node, check to make sure its state has never been expanded before</a:t>
            </a:r>
          </a:p>
          <a:p>
            <a:pPr lvl="1" eaLnBrk="1" hangingPunct="1"/>
            <a:r>
              <a:rPr lang="en-US" sz="2000" dirty="0"/>
              <a:t>If not new, skip it, if new add to closed set</a:t>
            </a:r>
            <a:endParaRPr lang="en-US" sz="24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Important: </a:t>
            </a:r>
            <a:r>
              <a:rPr lang="en-US" sz="2400" dirty="0">
                <a:solidFill>
                  <a:srgbClr val="FF0000"/>
                </a:solidFill>
              </a:rPr>
              <a:t>store the closed set as a set</a:t>
            </a:r>
            <a:r>
              <a:rPr lang="en-US" sz="2400" dirty="0"/>
              <a:t>, not a list</a:t>
            </a:r>
            <a:endParaRPr lang="en-US" sz="1900" dirty="0"/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Can graph search wreck completeness?  Why/why not?</a:t>
            </a:r>
          </a:p>
          <a:p>
            <a:pPr eaLnBrk="1" hangingPunct="1">
              <a:lnSpc>
                <a:spcPct val="150000"/>
              </a:lnSpc>
            </a:pPr>
            <a:r>
              <a:rPr lang="en-US" sz="2400" dirty="0"/>
              <a:t>How about optimality?</a:t>
            </a:r>
          </a:p>
        </p:txBody>
      </p:sp>
    </p:spTree>
    <p:extLst>
      <p:ext uri="{BB962C8B-B14F-4D97-AF65-F5344CB8AC3E}">
        <p14:creationId xmlns:p14="http://schemas.microsoft.com/office/powerpoint/2010/main" val="247732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42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A* Graph Search Gone Wrong!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F1068C41-DC6B-954C-8EB3-DB83A1592EE4}"/>
              </a:ext>
            </a:extLst>
          </p:cNvPr>
          <p:cNvSpPr/>
          <p:nvPr/>
        </p:nvSpPr>
        <p:spPr>
          <a:xfrm>
            <a:off x="1363498" y="2819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9D9AC3C-17A8-DA46-BA6C-27A1456FF1FE}"/>
              </a:ext>
            </a:extLst>
          </p:cNvPr>
          <p:cNvSpPr/>
          <p:nvPr/>
        </p:nvSpPr>
        <p:spPr>
          <a:xfrm>
            <a:off x="3116098" y="2133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6133CB-024E-6647-9C8C-03963F035CDB}"/>
              </a:ext>
            </a:extLst>
          </p:cNvPr>
          <p:cNvSpPr/>
          <p:nvPr/>
        </p:nvSpPr>
        <p:spPr>
          <a:xfrm>
            <a:off x="2506498" y="41910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AE228D-9865-6C4C-ADF1-BCEEC342275A}"/>
              </a:ext>
            </a:extLst>
          </p:cNvPr>
          <p:cNvSpPr/>
          <p:nvPr/>
        </p:nvSpPr>
        <p:spPr>
          <a:xfrm>
            <a:off x="4792498" y="28956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dirty="0">
                <a:latin typeface="Calibri"/>
                <a:cs typeface="Calibri"/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1DF584C-A4A4-2844-BFF2-CAC219D71C88}"/>
              </a:ext>
            </a:extLst>
          </p:cNvPr>
          <p:cNvSpPr/>
          <p:nvPr/>
        </p:nvSpPr>
        <p:spPr>
          <a:xfrm>
            <a:off x="4792498" y="5105400"/>
            <a:ext cx="762000" cy="762000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400" b="1" dirty="0">
                <a:latin typeface="Calibri"/>
                <a:cs typeface="Calibri"/>
              </a:rPr>
              <a:t>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06A143-2766-9A4E-A94D-A04A4D0071A6}"/>
              </a:ext>
            </a:extLst>
          </p:cNvPr>
          <p:cNvCxnSpPr>
            <a:stCxn id="7" idx="7"/>
            <a:endCxn id="8" idx="2"/>
          </p:cNvCxnSpPr>
          <p:nvPr/>
        </p:nvCxnSpPr>
        <p:spPr>
          <a:xfrm flipV="1">
            <a:off x="2013906" y="2514600"/>
            <a:ext cx="1102192" cy="4163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4FBA897-B20B-B24F-BF34-8DC54025E752}"/>
              </a:ext>
            </a:extLst>
          </p:cNvPr>
          <p:cNvCxnSpPr>
            <a:stCxn id="7" idx="5"/>
            <a:endCxn id="9" idx="1"/>
          </p:cNvCxnSpPr>
          <p:nvPr/>
        </p:nvCxnSpPr>
        <p:spPr>
          <a:xfrm>
            <a:off x="2013906" y="3469808"/>
            <a:ext cx="604184" cy="8327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5CC8EE-518A-264A-8DB7-D049B614CB19}"/>
              </a:ext>
            </a:extLst>
          </p:cNvPr>
          <p:cNvCxnSpPr>
            <a:stCxn id="9" idx="7"/>
            <a:endCxn id="10" idx="3"/>
          </p:cNvCxnSpPr>
          <p:nvPr/>
        </p:nvCxnSpPr>
        <p:spPr>
          <a:xfrm flipV="1">
            <a:off x="3156906" y="3546008"/>
            <a:ext cx="1747184" cy="75658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67C5E7-D2DD-2A4D-90E3-A1FC4006B6DC}"/>
              </a:ext>
            </a:extLst>
          </p:cNvPr>
          <p:cNvCxnSpPr>
            <a:stCxn id="8" idx="6"/>
            <a:endCxn id="10" idx="1"/>
          </p:cNvCxnSpPr>
          <p:nvPr/>
        </p:nvCxnSpPr>
        <p:spPr>
          <a:xfrm>
            <a:off x="3878098" y="2514600"/>
            <a:ext cx="1025992" cy="49259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576287-3295-9643-A615-BCD46E833956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5173498" y="3657600"/>
            <a:ext cx="0" cy="14478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34">
            <a:extLst>
              <a:ext uri="{FF2B5EF4-FFF2-40B4-BE49-F238E27FC236}">
                <a16:creationId xmlns:a16="http://schemas.microsoft.com/office/drawing/2014/main" id="{3CCE8702-B15E-BB4B-80F5-A8B0B17DE4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1898" y="2678670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18" name="TextBox 35">
            <a:extLst>
              <a:ext uri="{FF2B5EF4-FFF2-40B4-BE49-F238E27FC236}">
                <a16:creationId xmlns:a16="http://schemas.microsoft.com/office/drawing/2014/main" id="{5F9F9CC9-5410-7148-8A15-DE0904E27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3298" y="3581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19" name="TextBox 36">
            <a:extLst>
              <a:ext uri="{FF2B5EF4-FFF2-40B4-BE49-F238E27FC236}">
                <a16:creationId xmlns:a16="http://schemas.microsoft.com/office/drawing/2014/main" id="{EAAD580E-FC5C-2F43-B07B-BDE7117F0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098" y="2819398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20" name="TextBox 37">
            <a:extLst>
              <a:ext uri="{FF2B5EF4-FFF2-40B4-BE49-F238E27FC236}">
                <a16:creationId xmlns:a16="http://schemas.microsoft.com/office/drawing/2014/main" id="{23FF3BD9-C5CE-A54D-9A71-36FDCEC0C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4298" y="39576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2</a:t>
            </a:r>
          </a:p>
        </p:txBody>
      </p:sp>
      <p:sp>
        <p:nvSpPr>
          <p:cNvPr id="21" name="TextBox 38">
            <a:extLst>
              <a:ext uri="{FF2B5EF4-FFF2-40B4-BE49-F238E27FC236}">
                <a16:creationId xmlns:a16="http://schemas.microsoft.com/office/drawing/2014/main" id="{B1E3F878-EBDA-E345-96DA-B1C11F209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698" y="4186237"/>
            <a:ext cx="312902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3</a:t>
            </a:r>
          </a:p>
        </p:txBody>
      </p:sp>
      <p:grpSp>
        <p:nvGrpSpPr>
          <p:cNvPr id="22" name="Group 44">
            <a:extLst>
              <a:ext uri="{FF2B5EF4-FFF2-40B4-BE49-F238E27FC236}">
                <a16:creationId xmlns:a16="http://schemas.microsoft.com/office/drawing/2014/main" id="{DABDFCDD-C740-7947-977E-EAD496C86541}"/>
              </a:ext>
            </a:extLst>
          </p:cNvPr>
          <p:cNvGrpSpPr>
            <a:grpSpLocks/>
          </p:cNvGrpSpPr>
          <p:nvPr/>
        </p:nvGrpSpPr>
        <p:grpSpPr bwMode="auto">
          <a:xfrm>
            <a:off x="1477798" y="2971799"/>
            <a:ext cx="3986139" cy="3341389"/>
            <a:chOff x="1638925" y="2743200"/>
            <a:chExt cx="3984928" cy="3341100"/>
          </a:xfrm>
        </p:grpSpPr>
        <p:sp>
          <p:nvSpPr>
            <p:cNvPr id="23" name="TextBox 39">
              <a:extLst>
                <a:ext uri="{FF2B5EF4-FFF2-40B4-BE49-F238E27FC236}">
                  <a16:creationId xmlns:a16="http://schemas.microsoft.com/office/drawing/2014/main" id="{F8C7102D-14AB-C848-A7FC-7DEEF2B4D5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8925" y="3429001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h=2</a:t>
              </a:r>
            </a:p>
          </p:txBody>
        </p:sp>
        <p:sp>
          <p:nvSpPr>
            <p:cNvPr id="24" name="TextBox 40">
              <a:extLst>
                <a:ext uri="{FF2B5EF4-FFF2-40B4-BE49-F238E27FC236}">
                  <a16:creationId xmlns:a16="http://schemas.microsoft.com/office/drawing/2014/main" id="{03010714-D70E-894D-9978-58BC67E33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3200" y="48006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25" name="TextBox 41">
              <a:extLst>
                <a:ext uri="{FF2B5EF4-FFF2-40B4-BE49-F238E27FC236}">
                  <a16:creationId xmlns:a16="http://schemas.microsoft.com/office/drawing/2014/main" id="{34E395C8-F8FC-EC4A-AA2E-816DE527C2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5325" y="27432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h=4</a:t>
              </a:r>
            </a:p>
          </p:txBody>
        </p:sp>
        <p:sp>
          <p:nvSpPr>
            <p:cNvPr id="28" name="TextBox 42">
              <a:extLst>
                <a:ext uri="{FF2B5EF4-FFF2-40B4-BE49-F238E27FC236}">
                  <a16:creationId xmlns:a16="http://schemas.microsoft.com/office/drawing/2014/main" id="{36DF7ED4-074F-7046-AF4B-6BA3459BBD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67200" y="3119735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h=1</a:t>
              </a:r>
            </a:p>
          </p:txBody>
        </p:sp>
        <p:sp>
          <p:nvSpPr>
            <p:cNvPr id="29" name="TextBox 43">
              <a:extLst>
                <a:ext uri="{FF2B5EF4-FFF2-40B4-BE49-F238E27FC236}">
                  <a16:creationId xmlns:a16="http://schemas.microsoft.com/office/drawing/2014/main" id="{909741A6-5343-444D-A0E7-DABA314F37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9200" y="5715000"/>
              <a:ext cx="594653" cy="369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C00000"/>
                  </a:solidFill>
                  <a:latin typeface="Calibri"/>
                  <a:cs typeface="Calibri"/>
                </a:rPr>
                <a:t>h=0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E5B7C86-D57C-5540-A62D-88B59C626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1" y="2362200"/>
            <a:ext cx="1047578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 (0+</a:t>
            </a:r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2</a:t>
            </a:r>
            <a:r>
              <a:rPr lang="en-US" sz="2400" dirty="0">
                <a:latin typeface="Calibri"/>
                <a:cs typeface="Calibri"/>
              </a:rPr>
              <a:t>)</a:t>
            </a:r>
          </a:p>
        </p:txBody>
      </p:sp>
      <p:grpSp>
        <p:nvGrpSpPr>
          <p:cNvPr id="32" name="Group 80">
            <a:extLst>
              <a:ext uri="{FF2B5EF4-FFF2-40B4-BE49-F238E27FC236}">
                <a16:creationId xmlns:a16="http://schemas.microsoft.com/office/drawing/2014/main" id="{158D880C-239C-CD48-8D2C-15EACC82DD4C}"/>
              </a:ext>
            </a:extLst>
          </p:cNvPr>
          <p:cNvGrpSpPr>
            <a:grpSpLocks/>
          </p:cNvGrpSpPr>
          <p:nvPr/>
        </p:nvGrpSpPr>
        <p:grpSpPr bwMode="auto">
          <a:xfrm>
            <a:off x="7239001" y="2823863"/>
            <a:ext cx="2995207" cy="919284"/>
            <a:chOff x="5638800" y="2133354"/>
            <a:chExt cx="2995208" cy="918925"/>
          </a:xfrm>
        </p:grpSpPr>
        <p:sp>
          <p:nvSpPr>
            <p:cNvPr id="33" name="TextBox 54">
              <a:extLst>
                <a:ext uri="{FF2B5EF4-FFF2-40B4-BE49-F238E27FC236}">
                  <a16:creationId xmlns:a16="http://schemas.microsoft.com/office/drawing/2014/main" id="{39F61D14-6BE7-F948-B444-490160CEA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0" y="2590794"/>
              <a:ext cx="108425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A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4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4" name="TextBox 55">
              <a:extLst>
                <a:ext uri="{FF2B5EF4-FFF2-40B4-BE49-F238E27FC236}">
                  <a16:creationId xmlns:a16="http://schemas.microsoft.com/office/drawing/2014/main" id="{85CE3738-1DFD-0046-AB5F-1715D22356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0427" y="2590789"/>
              <a:ext cx="1073581" cy="4614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B (1+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549F81E-AD34-6F4E-91DF-5ED027D0895B}"/>
                </a:ext>
              </a:extLst>
            </p:cNvPr>
            <p:cNvCxnSpPr>
              <a:stCxn id="31" idx="2"/>
              <a:endCxn id="34" idx="0"/>
            </p:cNvCxnSpPr>
            <p:nvPr/>
          </p:nvCxnSpPr>
          <p:spPr>
            <a:xfrm>
              <a:off x="7153190" y="2133354"/>
              <a:ext cx="944028" cy="45743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B1D0DF5-693A-2A44-A871-A6D7CB7A3D62}"/>
                </a:ext>
              </a:extLst>
            </p:cNvPr>
            <p:cNvCxnSpPr>
              <a:stCxn id="31" idx="2"/>
              <a:endCxn id="33" idx="0"/>
            </p:cNvCxnSpPr>
            <p:nvPr/>
          </p:nvCxnSpPr>
          <p:spPr>
            <a:xfrm flipH="1">
              <a:off x="6180926" y="2133354"/>
              <a:ext cx="972263" cy="45744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8" name="Group 83">
            <a:extLst>
              <a:ext uri="{FF2B5EF4-FFF2-40B4-BE49-F238E27FC236}">
                <a16:creationId xmlns:a16="http://schemas.microsoft.com/office/drawing/2014/main" id="{78A95C5E-F015-1848-9254-223FB4F2AC83}"/>
              </a:ext>
            </a:extLst>
          </p:cNvPr>
          <p:cNvGrpSpPr>
            <a:grpSpLocks/>
          </p:cNvGrpSpPr>
          <p:nvPr/>
        </p:nvGrpSpPr>
        <p:grpSpPr bwMode="auto">
          <a:xfrm>
            <a:off x="7237991" y="3743147"/>
            <a:ext cx="1070275" cy="914580"/>
            <a:chOff x="5637791" y="3052286"/>
            <a:chExt cx="1069765" cy="914581"/>
          </a:xfrm>
        </p:grpSpPr>
        <p:sp>
          <p:nvSpPr>
            <p:cNvPr id="39" name="TextBox 58">
              <a:extLst>
                <a:ext uri="{FF2B5EF4-FFF2-40B4-BE49-F238E27FC236}">
                  <a16:creationId xmlns:a16="http://schemas.microsoft.com/office/drawing/2014/main" id="{B5E3605B-A03C-AF44-B36F-96BB588286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7791" y="3505201"/>
              <a:ext cx="1069765" cy="461666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(2+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B9C4F61-9E01-134C-B5B0-3041A38A220D}"/>
                </a:ext>
              </a:extLst>
            </p:cNvPr>
            <p:cNvCxnSpPr>
              <a:stCxn id="33" idx="2"/>
              <a:endCxn id="39" idx="0"/>
            </p:cNvCxnSpPr>
            <p:nvPr/>
          </p:nvCxnSpPr>
          <p:spPr>
            <a:xfrm flipH="1">
              <a:off x="6172674" y="3052286"/>
              <a:ext cx="7994" cy="45291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1" name="Group 84">
            <a:extLst>
              <a:ext uri="{FF2B5EF4-FFF2-40B4-BE49-F238E27FC236}">
                <a16:creationId xmlns:a16="http://schemas.microsoft.com/office/drawing/2014/main" id="{7805FA95-6C08-0248-8845-3BD4343B1148}"/>
              </a:ext>
            </a:extLst>
          </p:cNvPr>
          <p:cNvGrpSpPr>
            <a:grpSpLocks/>
          </p:cNvGrpSpPr>
          <p:nvPr/>
        </p:nvGrpSpPr>
        <p:grpSpPr bwMode="auto">
          <a:xfrm>
            <a:off x="7239002" y="4657727"/>
            <a:ext cx="1100331" cy="909802"/>
            <a:chOff x="5638805" y="3966836"/>
            <a:chExt cx="1099952" cy="910124"/>
          </a:xfrm>
        </p:grpSpPr>
        <p:sp>
          <p:nvSpPr>
            <p:cNvPr id="42" name="TextBox 59">
              <a:extLst>
                <a:ext uri="{FF2B5EF4-FFF2-40B4-BE49-F238E27FC236}">
                  <a16:creationId xmlns:a16="http://schemas.microsoft.com/office/drawing/2014/main" id="{A9C0AA98-E2B3-F441-8A85-F41AB0656E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8805" y="4415132"/>
              <a:ext cx="1099952" cy="461828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(5+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63F9AAF-B357-1D4A-B706-59E995E4154D}"/>
                </a:ext>
              </a:extLst>
            </p:cNvPr>
            <p:cNvCxnSpPr>
              <a:stCxn id="39" idx="2"/>
              <a:endCxn id="42" idx="0"/>
            </p:cNvCxnSpPr>
            <p:nvPr/>
          </p:nvCxnSpPr>
          <p:spPr>
            <a:xfrm>
              <a:off x="6172748" y="3966836"/>
              <a:ext cx="16033" cy="44829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4" name="Group 81">
            <a:extLst>
              <a:ext uri="{FF2B5EF4-FFF2-40B4-BE49-F238E27FC236}">
                <a16:creationId xmlns:a16="http://schemas.microsoft.com/office/drawing/2014/main" id="{D44D9833-7A89-714F-B730-2C8D14A3D4E3}"/>
              </a:ext>
            </a:extLst>
          </p:cNvPr>
          <p:cNvGrpSpPr>
            <a:grpSpLocks/>
          </p:cNvGrpSpPr>
          <p:nvPr/>
        </p:nvGrpSpPr>
        <p:grpSpPr bwMode="auto">
          <a:xfrm>
            <a:off x="9142996" y="3743142"/>
            <a:ext cx="1070275" cy="909982"/>
            <a:chOff x="7543375" y="3052260"/>
            <a:chExt cx="1069766" cy="910305"/>
          </a:xfrm>
        </p:grpSpPr>
        <p:sp>
          <p:nvSpPr>
            <p:cNvPr id="45" name="TextBox 56">
              <a:extLst>
                <a:ext uri="{FF2B5EF4-FFF2-40B4-BE49-F238E27FC236}">
                  <a16:creationId xmlns:a16="http://schemas.microsoft.com/office/drawing/2014/main" id="{9C2FAC9E-1808-EA42-9E10-4A0AD687D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3375" y="3500736"/>
              <a:ext cx="1069766" cy="4618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C (3+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1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3CCC059-2435-114B-9DF4-FCCB88A72002}"/>
                </a:ext>
              </a:extLst>
            </p:cNvPr>
            <p:cNvCxnSpPr>
              <a:stCxn id="34" idx="2"/>
              <a:endCxn id="45" idx="0"/>
            </p:cNvCxnSpPr>
            <p:nvPr/>
          </p:nvCxnSpPr>
          <p:spPr>
            <a:xfrm flipH="1">
              <a:off x="8078258" y="3052260"/>
              <a:ext cx="19275" cy="44847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7" name="Group 82">
            <a:extLst>
              <a:ext uri="{FF2B5EF4-FFF2-40B4-BE49-F238E27FC236}">
                <a16:creationId xmlns:a16="http://schemas.microsoft.com/office/drawing/2014/main" id="{F6AB121E-BD7B-7A4A-83C1-2A19C94BE592}"/>
              </a:ext>
            </a:extLst>
          </p:cNvPr>
          <p:cNvGrpSpPr>
            <a:grpSpLocks/>
          </p:cNvGrpSpPr>
          <p:nvPr/>
        </p:nvGrpSpPr>
        <p:grpSpPr bwMode="auto">
          <a:xfrm>
            <a:off x="9126745" y="4653124"/>
            <a:ext cx="1100331" cy="914237"/>
            <a:chOff x="7526555" y="3962569"/>
            <a:chExt cx="1099952" cy="914240"/>
          </a:xfrm>
        </p:grpSpPr>
        <p:sp>
          <p:nvSpPr>
            <p:cNvPr id="48" name="TextBox 57">
              <a:extLst>
                <a:ext uri="{FF2B5EF4-FFF2-40B4-BE49-F238E27FC236}">
                  <a16:creationId xmlns:a16="http://schemas.microsoft.com/office/drawing/2014/main" id="{20008A52-D5D4-0E42-9BD8-57AD01874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6555" y="4415142"/>
              <a:ext cx="1099952" cy="461667"/>
            </a:xfrm>
            <a:prstGeom prst="rect">
              <a:avLst/>
            </a:prstGeom>
            <a:noFill/>
            <a:ln w="28575">
              <a:noFill/>
              <a:miter lim="800000"/>
              <a:headEnd type="none" w="med" len="med"/>
              <a:tailEnd type="triangle" w="lg" len="lg"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libri"/>
                  <a:cs typeface="Calibri"/>
                </a:rPr>
                <a:t>G (6+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0</a:t>
              </a:r>
              <a:r>
                <a:rPr lang="en-US" sz="2400" dirty="0">
                  <a:latin typeface="Calibri"/>
                  <a:cs typeface="Calibri"/>
                </a:rPr>
                <a:t>)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8145C24-652E-6747-9364-2F3A2F1187EE}"/>
                </a:ext>
              </a:extLst>
            </p:cNvPr>
            <p:cNvCxnSpPr>
              <a:stCxn id="45" idx="2"/>
              <a:endCxn id="48" idx="0"/>
            </p:cNvCxnSpPr>
            <p:nvPr/>
          </p:nvCxnSpPr>
          <p:spPr>
            <a:xfrm flipH="1">
              <a:off x="8076531" y="3962569"/>
              <a:ext cx="1223" cy="452573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0" name="TextBox 85">
            <a:extLst>
              <a:ext uri="{FF2B5EF4-FFF2-40B4-BE49-F238E27FC236}">
                <a16:creationId xmlns:a16="http://schemas.microsoft.com/office/drawing/2014/main" id="{AF24CD42-FC6B-354F-8D96-3E35AE66B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5499" y="1295400"/>
            <a:ext cx="275940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State space graph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655ACD-A782-9F41-B411-E1D6DB3E9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370" y="1311833"/>
            <a:ext cx="1838576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800" dirty="0">
                <a:latin typeface="Calibri"/>
                <a:cs typeface="Calibri"/>
              </a:rPr>
              <a:t>Search tree</a:t>
            </a:r>
          </a:p>
        </p:txBody>
      </p:sp>
    </p:spTree>
    <p:extLst>
      <p:ext uri="{BB962C8B-B14F-4D97-AF65-F5344CB8AC3E}">
        <p14:creationId xmlns:p14="http://schemas.microsoft.com/office/powerpoint/2010/main" val="389124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43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Consistency </a:t>
            </a:r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of Heuristics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14">
            <a:extLst>
              <a:ext uri="{FF2B5EF4-FFF2-40B4-BE49-F238E27FC236}">
                <a16:creationId xmlns:a16="http://schemas.microsoft.com/office/drawing/2014/main" id="{6E098F3F-59BF-924D-80E9-85BBAD3E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6800" y="1295400"/>
            <a:ext cx="6934200" cy="5334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Main idea: estimated heuristic costs ≤ actual costs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Admissibility: heuristic cost ≤ actual cost to goal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h(A) </a:t>
            </a:r>
            <a:r>
              <a:rPr lang="en-US" sz="2000" dirty="0">
                <a:latin typeface="Calibri"/>
                <a:cs typeface="Calibri"/>
              </a:rPr>
              <a:t>≤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actual cost from A to G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Calibri"/>
                <a:cs typeface="Calibri"/>
              </a:rPr>
              <a:t>Consistency: heuristic “arc” cost ≤ actual cost for each arc</a:t>
            </a:r>
          </a:p>
          <a:p>
            <a:pPr lvl="1">
              <a:lnSpc>
                <a:spcPct val="150000"/>
              </a:lnSpc>
              <a:buNone/>
            </a:pP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		h(A) – h(C)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</a:t>
            </a:r>
            <a:endParaRPr lang="en-US" sz="1050" dirty="0">
              <a:solidFill>
                <a:srgbClr val="C00000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endParaRPr lang="en-US" sz="1000" dirty="0">
              <a:solidFill>
                <a:srgbClr val="333399"/>
              </a:solidFill>
              <a:latin typeface="Calibri"/>
              <a:cs typeface="Calibri"/>
            </a:endParaRPr>
          </a:p>
          <a:p>
            <a:pPr>
              <a:lnSpc>
                <a:spcPct val="150000"/>
              </a:lnSpc>
              <a:buClr>
                <a:srgbClr val="333399"/>
              </a:buClr>
            </a:pPr>
            <a:r>
              <a:rPr lang="en-US" sz="2400" dirty="0">
                <a:solidFill>
                  <a:srgbClr val="333399"/>
                </a:solidFill>
                <a:latin typeface="Calibri"/>
                <a:cs typeface="Calibri"/>
              </a:rPr>
              <a:t>Consequences of consistency: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The f value along a path never decreases</a:t>
            </a:r>
          </a:p>
          <a:p>
            <a:pPr lvl="1">
              <a:lnSpc>
                <a:spcPct val="150000"/>
              </a:lnSpc>
              <a:buClr>
                <a:srgbClr val="333399"/>
              </a:buClr>
              <a:buNone/>
            </a:pPr>
            <a:r>
              <a:rPr lang="en-US" sz="2000" dirty="0">
                <a:latin typeface="Calibri"/>
                <a:cs typeface="Calibri"/>
              </a:rPr>
              <a:t>		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 h(A) </a:t>
            </a:r>
            <a:r>
              <a:rPr lang="en-US" sz="2000" dirty="0">
                <a:latin typeface="Calibri"/>
                <a:cs typeface="Calibri"/>
              </a:rPr>
              <a:t>≤ 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cost(A to C) </a:t>
            </a:r>
            <a:r>
              <a:rPr lang="en-US" sz="2000" dirty="0">
                <a:latin typeface="Calibri"/>
                <a:cs typeface="Calibri"/>
              </a:rPr>
              <a:t>+</a:t>
            </a: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h(C)</a:t>
            </a: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150000"/>
              </a:lnSpc>
              <a:buClr>
                <a:srgbClr val="333399"/>
              </a:buClr>
            </a:pPr>
            <a:r>
              <a:rPr lang="en-US" sz="2000" dirty="0">
                <a:latin typeface="Calibri"/>
                <a:cs typeface="Calibri"/>
              </a:rPr>
              <a:t>A* graph search is optimal</a:t>
            </a:r>
          </a:p>
          <a:p>
            <a:endParaRPr lang="en-US" sz="2000" dirty="0">
              <a:latin typeface="Calibri"/>
              <a:cs typeface="Calibri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2E5DF4-4355-CC4D-AB73-B96263F7F6B1}"/>
              </a:ext>
            </a:extLst>
          </p:cNvPr>
          <p:cNvCxnSpPr>
            <a:endCxn id="12" idx="1"/>
          </p:cNvCxnSpPr>
          <p:nvPr/>
        </p:nvCxnSpPr>
        <p:spPr>
          <a:xfrm>
            <a:off x="1676401" y="2281240"/>
            <a:ext cx="1124510" cy="43871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9C32B8-E308-3D4F-976C-D7F7F824B17E}"/>
              </a:ext>
            </a:extLst>
          </p:cNvPr>
          <p:cNvCxnSpPr>
            <a:stCxn id="12" idx="4"/>
            <a:endCxn id="13" idx="0"/>
          </p:cNvCxnSpPr>
          <p:nvPr/>
        </p:nvCxnSpPr>
        <p:spPr>
          <a:xfrm>
            <a:off x="3124200" y="3500439"/>
            <a:ext cx="0" cy="152876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5">
            <a:extLst>
              <a:ext uri="{FF2B5EF4-FFF2-40B4-BE49-F238E27FC236}">
                <a16:creationId xmlns:a16="http://schemas.microsoft.com/office/drawing/2014/main" id="{40D1A4E6-0840-2E4D-85E6-952C76886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886200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B771351-7111-924E-B4EF-CFE021352AEB}"/>
              </a:ext>
            </a:extLst>
          </p:cNvPr>
          <p:cNvSpPr/>
          <p:nvPr/>
        </p:nvSpPr>
        <p:spPr>
          <a:xfrm>
            <a:off x="762000" y="1824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B76F95-8A4B-F142-97FE-B6A93E39DC55}"/>
              </a:ext>
            </a:extLst>
          </p:cNvPr>
          <p:cNvSpPr/>
          <p:nvPr/>
        </p:nvSpPr>
        <p:spPr>
          <a:xfrm>
            <a:off x="2667000" y="2586039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C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4E1A63-421F-C94F-91A8-9A1A1A60CB35}"/>
              </a:ext>
            </a:extLst>
          </p:cNvPr>
          <p:cNvSpPr/>
          <p:nvPr/>
        </p:nvSpPr>
        <p:spPr>
          <a:xfrm>
            <a:off x="2667000" y="5029200"/>
            <a:ext cx="914400" cy="914400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sz="2800" b="1" dirty="0">
                <a:latin typeface="Calibri"/>
                <a:cs typeface="Calibri"/>
              </a:rPr>
              <a:t>G</a:t>
            </a:r>
          </a:p>
        </p:txBody>
      </p:sp>
      <p:sp>
        <p:nvSpPr>
          <p:cNvPr id="14" name="TextBox 9">
            <a:extLst>
              <a:ext uri="{FF2B5EF4-FFF2-40B4-BE49-F238E27FC236}">
                <a16:creationId xmlns:a16="http://schemas.microsoft.com/office/drawing/2014/main" id="{C702A3E1-EFB4-7A46-B84F-20B850A90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h=4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6E431C3E-D227-3D45-AE2C-322DDD659D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819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h=1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1BAC5BC5-B257-FF48-802A-F7374DDA47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509837"/>
            <a:ext cx="340654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1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9125DD-39E6-4248-B503-91C25B16AEDB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1542489" y="2604528"/>
            <a:ext cx="1258422" cy="2558583"/>
          </a:xfrm>
          <a:prstGeom prst="straightConnector1">
            <a:avLst/>
          </a:prstGeom>
          <a:ln w="57150">
            <a:solidFill>
              <a:srgbClr val="C00000"/>
            </a:solidFill>
            <a:prstDash val="sysDot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A9F0AC7-EF7F-974F-80D8-2620FB517224}"/>
              </a:ext>
            </a:extLst>
          </p:cNvPr>
          <p:cNvCxnSpPr>
            <a:stCxn id="11" idx="6"/>
            <a:endCxn id="12" idx="1"/>
          </p:cNvCxnSpPr>
          <p:nvPr/>
        </p:nvCxnSpPr>
        <p:spPr>
          <a:xfrm>
            <a:off x="1676400" y="2281239"/>
            <a:ext cx="1124511" cy="438711"/>
          </a:xfrm>
          <a:prstGeom prst="straightConnector1">
            <a:avLst/>
          </a:prstGeom>
          <a:ln w="57150">
            <a:solidFill>
              <a:srgbClr val="008000"/>
            </a:solidFill>
            <a:headEnd type="none" w="med" len="med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9">
            <a:extLst>
              <a:ext uri="{FF2B5EF4-FFF2-40B4-BE49-F238E27FC236}">
                <a16:creationId xmlns:a16="http://schemas.microsoft.com/office/drawing/2014/main" id="{59E5D80E-BB73-A147-B346-1ECA678AC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730697" cy="4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8" tIns="45719" rIns="91438" bIns="45719">
            <a:spAutoFit/>
          </a:bodyPr>
          <a:lstStyle/>
          <a:p>
            <a:r>
              <a:rPr lang="en-US" sz="2400" b="1" i="1" dirty="0">
                <a:solidFill>
                  <a:srgbClr val="C00000"/>
                </a:solidFill>
                <a:latin typeface="Calibri"/>
                <a:cs typeface="Calibri"/>
              </a:rPr>
              <a:t>h=2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7F8C04-984E-C546-A458-63AE9DE0DAE2}"/>
              </a:ext>
            </a:extLst>
          </p:cNvPr>
          <p:cNvCxnSpPr>
            <a:cxnSpLocks/>
          </p:cNvCxnSpPr>
          <p:nvPr/>
        </p:nvCxnSpPr>
        <p:spPr>
          <a:xfrm>
            <a:off x="609600" y="3019425"/>
            <a:ext cx="838200" cy="6380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46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 animBg="1"/>
      <p:bldP spid="12" grpId="0" animBg="1"/>
      <p:bldP spid="13" grpId="0" animBg="1"/>
      <p:bldP spid="13" grpId="1" animBg="1"/>
      <p:bldP spid="14" grpId="0"/>
      <p:bldP spid="15" grpId="0"/>
      <p:bldP spid="16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44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 of A* Graph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21">
            <a:extLst>
              <a:ext uri="{FF2B5EF4-FFF2-40B4-BE49-F238E27FC236}">
                <a16:creationId xmlns:a16="http://schemas.microsoft.com/office/drawing/2014/main" id="{275E1A47-33E4-DE4E-9AF5-ADBDBC2E00BC}"/>
              </a:ext>
            </a:extLst>
          </p:cNvPr>
          <p:cNvSpPr>
            <a:spLocks/>
          </p:cNvSpPr>
          <p:nvPr/>
        </p:nvSpPr>
        <p:spPr bwMode="auto">
          <a:xfrm>
            <a:off x="8598038" y="1981200"/>
            <a:ext cx="1616075" cy="2381251"/>
          </a:xfrm>
          <a:custGeom>
            <a:avLst/>
            <a:gdLst>
              <a:gd name="T0" fmla="*/ 2147483647 w 1018"/>
              <a:gd name="T1" fmla="*/ 2147483647 h 1500"/>
              <a:gd name="T2" fmla="*/ 2147483647 w 1018"/>
              <a:gd name="T3" fmla="*/ 2147483647 h 1500"/>
              <a:gd name="T4" fmla="*/ 2147483647 w 1018"/>
              <a:gd name="T5" fmla="*/ 2147483647 h 1500"/>
              <a:gd name="T6" fmla="*/ 2147483647 w 1018"/>
              <a:gd name="T7" fmla="*/ 2147483647 h 1500"/>
              <a:gd name="T8" fmla="*/ 2147483647 w 1018"/>
              <a:gd name="T9" fmla="*/ 2147483647 h 1500"/>
              <a:gd name="T10" fmla="*/ 2147483647 w 1018"/>
              <a:gd name="T11" fmla="*/ 2147483647 h 1500"/>
              <a:gd name="T12" fmla="*/ 2147483647 w 1018"/>
              <a:gd name="T13" fmla="*/ 2147483647 h 1500"/>
              <a:gd name="T14" fmla="*/ 2147483647 w 1018"/>
              <a:gd name="T15" fmla="*/ 2147483647 h 1500"/>
              <a:gd name="T16" fmla="*/ 2147483647 w 1018"/>
              <a:gd name="T17" fmla="*/ 2147483647 h 1500"/>
              <a:gd name="T18" fmla="*/ 0 w 1018"/>
              <a:gd name="T19" fmla="*/ 2147483647 h 1500"/>
              <a:gd name="T20" fmla="*/ 2147483647 w 1018"/>
              <a:gd name="T21" fmla="*/ 2147483647 h 1500"/>
              <a:gd name="T22" fmla="*/ 2147483647 w 1018"/>
              <a:gd name="T23" fmla="*/ 2147483647 h 15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018"/>
              <a:gd name="T37" fmla="*/ 0 h 1500"/>
              <a:gd name="T38" fmla="*/ 1018 w 1018"/>
              <a:gd name="T39" fmla="*/ 1500 h 150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018" h="1500">
                <a:moveTo>
                  <a:pt x="636" y="164"/>
                </a:moveTo>
                <a:cubicBezTo>
                  <a:pt x="714" y="273"/>
                  <a:pt x="995" y="706"/>
                  <a:pt x="1018" y="842"/>
                </a:cubicBezTo>
                <a:cubicBezTo>
                  <a:pt x="963" y="845"/>
                  <a:pt x="797" y="942"/>
                  <a:pt x="772" y="978"/>
                </a:cubicBezTo>
                <a:cubicBezTo>
                  <a:pt x="771" y="1024"/>
                  <a:pt x="817" y="1372"/>
                  <a:pt x="691" y="1446"/>
                </a:cubicBezTo>
                <a:cubicBezTo>
                  <a:pt x="662" y="1493"/>
                  <a:pt x="626" y="1495"/>
                  <a:pt x="573" y="1500"/>
                </a:cubicBezTo>
                <a:cubicBezTo>
                  <a:pt x="531" y="1490"/>
                  <a:pt x="524" y="1490"/>
                  <a:pt x="492" y="1468"/>
                </a:cubicBezTo>
                <a:cubicBezTo>
                  <a:pt x="474" y="1442"/>
                  <a:pt x="433" y="1401"/>
                  <a:pt x="406" y="1382"/>
                </a:cubicBezTo>
                <a:cubicBezTo>
                  <a:pt x="370" y="1332"/>
                  <a:pt x="390" y="1355"/>
                  <a:pt x="347" y="1312"/>
                </a:cubicBezTo>
                <a:cubicBezTo>
                  <a:pt x="276" y="1241"/>
                  <a:pt x="350" y="1294"/>
                  <a:pt x="304" y="1263"/>
                </a:cubicBezTo>
                <a:cubicBezTo>
                  <a:pt x="236" y="1164"/>
                  <a:pt x="115" y="1184"/>
                  <a:pt x="0" y="1181"/>
                </a:cubicBezTo>
                <a:cubicBezTo>
                  <a:pt x="46" y="1005"/>
                  <a:pt x="460" y="338"/>
                  <a:pt x="566" y="169"/>
                </a:cubicBezTo>
                <a:cubicBezTo>
                  <a:pt x="672" y="0"/>
                  <a:pt x="622" y="165"/>
                  <a:pt x="636" y="164"/>
                </a:cubicBezTo>
                <a:close/>
              </a:path>
            </a:pathLst>
          </a:cu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635A570-B976-174E-A712-F9FD9055F01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7713" y="1219200"/>
            <a:ext cx="6248400" cy="4419600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Calibri"/>
                <a:cs typeface="Calibri"/>
              </a:rPr>
              <a:t>Sketch: consider what A* does with a consistent heuristic:</a:t>
            </a: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1: In tree search, A* expands nodes in increasing total f value (f-contours)</a:t>
            </a:r>
            <a:br>
              <a:rPr lang="en-US" sz="2400" dirty="0">
                <a:latin typeface="Calibri"/>
                <a:cs typeface="Calibri"/>
              </a:rPr>
            </a:br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Fact 2: For every state s, nodes that reach s optimally are expanded before nodes that reach s </a:t>
            </a:r>
            <a:r>
              <a:rPr lang="en-US" sz="2400" dirty="0" err="1">
                <a:latin typeface="Calibri"/>
                <a:cs typeface="Calibri"/>
              </a:rPr>
              <a:t>suboptimally</a:t>
            </a:r>
            <a:endParaRPr lang="en-US" sz="2400" dirty="0">
              <a:latin typeface="Calibri"/>
              <a:cs typeface="Calibri"/>
            </a:endParaRPr>
          </a:p>
          <a:p>
            <a:pPr lvl="1"/>
            <a:endParaRPr lang="en-US" sz="1400" dirty="0">
              <a:latin typeface="Calibri"/>
              <a:cs typeface="Calibri"/>
            </a:endParaRPr>
          </a:p>
          <a:p>
            <a:pPr lvl="1" eaLnBrk="1" hangingPunct="1"/>
            <a:r>
              <a:rPr lang="en-US" sz="2400" dirty="0">
                <a:latin typeface="Calibri"/>
                <a:cs typeface="Calibri"/>
              </a:rPr>
              <a:t>Result: A* graph search is optimal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4A3E589-9499-8147-945D-FC986DEF10D7}"/>
              </a:ext>
            </a:extLst>
          </p:cNvPr>
          <p:cNvSpPr>
            <a:spLocks/>
          </p:cNvSpPr>
          <p:nvPr/>
        </p:nvSpPr>
        <p:spPr bwMode="auto">
          <a:xfrm>
            <a:off x="8080513" y="2152651"/>
            <a:ext cx="2927351" cy="2554287"/>
          </a:xfrm>
          <a:custGeom>
            <a:avLst/>
            <a:gdLst>
              <a:gd name="T0" fmla="*/ 0 w 1844"/>
              <a:gd name="T1" fmla="*/ 2147483647 h 1609"/>
              <a:gd name="T2" fmla="*/ 2147483647 w 1844"/>
              <a:gd name="T3" fmla="*/ 2147483647 h 1609"/>
              <a:gd name="T4" fmla="*/ 2147483647 w 1844"/>
              <a:gd name="T5" fmla="*/ 0 h 1609"/>
              <a:gd name="T6" fmla="*/ 0 w 1844"/>
              <a:gd name="T7" fmla="*/ 2147483647 h 1609"/>
              <a:gd name="T8" fmla="*/ 0 60000 65536"/>
              <a:gd name="T9" fmla="*/ 0 60000 65536"/>
              <a:gd name="T10" fmla="*/ 0 60000 65536"/>
              <a:gd name="T11" fmla="*/ 0 60000 65536"/>
              <a:gd name="T12" fmla="*/ 0 w 1844"/>
              <a:gd name="T13" fmla="*/ 0 h 1609"/>
              <a:gd name="T14" fmla="*/ 1844 w 1844"/>
              <a:gd name="T15" fmla="*/ 1609 h 16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4" h="1609">
                <a:moveTo>
                  <a:pt x="0" y="1609"/>
                </a:moveTo>
                <a:lnTo>
                  <a:pt x="1844" y="1609"/>
                </a:lnTo>
                <a:lnTo>
                  <a:pt x="915" y="0"/>
                </a:lnTo>
                <a:lnTo>
                  <a:pt x="0" y="1609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0">
            <a:extLst>
              <a:ext uri="{FF2B5EF4-FFF2-40B4-BE49-F238E27FC236}">
                <a16:creationId xmlns:a16="http://schemas.microsoft.com/office/drawing/2014/main" id="{020CC889-9986-9D4B-A8BF-F11458971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876" y="2508250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8F458381-EA89-2B40-8047-6E087CFB7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9126" y="2498726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Text Box 12">
            <a:extLst>
              <a:ext uri="{FF2B5EF4-FFF2-40B4-BE49-F238E27FC236}">
                <a16:creationId xmlns:a16="http://schemas.microsoft.com/office/drawing/2014/main" id="{184A38CB-D687-3748-BEE7-3569CF5C8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3051" y="2359026"/>
            <a:ext cx="274637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…</a:t>
            </a:r>
          </a:p>
        </p:txBody>
      </p:sp>
      <p:sp>
        <p:nvSpPr>
          <p:cNvPr id="13" name="Oval 16">
            <a:extLst>
              <a:ext uri="{FF2B5EF4-FFF2-40B4-BE49-F238E27FC236}">
                <a16:creationId xmlns:a16="http://schemas.microsoft.com/office/drawing/2014/main" id="{7EE6A04A-4C33-C441-AFD1-3971FEFB1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6776" y="3548063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Oval 17">
            <a:extLst>
              <a:ext uri="{FF2B5EF4-FFF2-40B4-BE49-F238E27FC236}">
                <a16:creationId xmlns:a16="http://schemas.microsoft.com/office/drawing/2014/main" id="{D647BC65-B9B0-4246-A102-8CAD8B2BE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7351" y="4103688"/>
            <a:ext cx="179387" cy="179388"/>
          </a:xfrm>
          <a:prstGeom prst="ellipse">
            <a:avLst/>
          </a:prstGeom>
          <a:solidFill>
            <a:srgbClr val="FF99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id="{B90949D3-F893-B246-8827-B980D8E52288}"/>
              </a:ext>
            </a:extLst>
          </p:cNvPr>
          <p:cNvSpPr>
            <a:spLocks/>
          </p:cNvSpPr>
          <p:nvPr/>
        </p:nvSpPr>
        <p:spPr bwMode="auto">
          <a:xfrm>
            <a:off x="9401313" y="2894014"/>
            <a:ext cx="179388" cy="1196975"/>
          </a:xfrm>
          <a:custGeom>
            <a:avLst/>
            <a:gdLst>
              <a:gd name="T0" fmla="*/ 2147483647 w 113"/>
              <a:gd name="T1" fmla="*/ 0 h 754"/>
              <a:gd name="T2" fmla="*/ 2147483647 w 113"/>
              <a:gd name="T3" fmla="*/ 2147483647 h 754"/>
              <a:gd name="T4" fmla="*/ 2147483647 w 113"/>
              <a:gd name="T5" fmla="*/ 2147483647 h 754"/>
              <a:gd name="T6" fmla="*/ 2147483647 w 113"/>
              <a:gd name="T7" fmla="*/ 2147483647 h 754"/>
              <a:gd name="T8" fmla="*/ 2147483647 w 113"/>
              <a:gd name="T9" fmla="*/ 2147483647 h 754"/>
              <a:gd name="T10" fmla="*/ 0 w 113"/>
              <a:gd name="T11" fmla="*/ 2147483647 h 754"/>
              <a:gd name="T12" fmla="*/ 2147483647 w 113"/>
              <a:gd name="T13" fmla="*/ 2147483647 h 754"/>
              <a:gd name="T14" fmla="*/ 2147483647 w 113"/>
              <a:gd name="T15" fmla="*/ 2147483647 h 754"/>
              <a:gd name="T16" fmla="*/ 2147483647 w 113"/>
              <a:gd name="T17" fmla="*/ 2147483647 h 754"/>
              <a:gd name="T18" fmla="*/ 2147483647 w 113"/>
              <a:gd name="T19" fmla="*/ 2147483647 h 7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13"/>
              <a:gd name="T31" fmla="*/ 0 h 754"/>
              <a:gd name="T32" fmla="*/ 113 w 113"/>
              <a:gd name="T33" fmla="*/ 754 h 7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13" h="754">
                <a:moveTo>
                  <a:pt x="80" y="0"/>
                </a:moveTo>
                <a:cubicBezTo>
                  <a:pt x="85" y="21"/>
                  <a:pt x="90" y="40"/>
                  <a:pt x="97" y="60"/>
                </a:cubicBezTo>
                <a:cubicBezTo>
                  <a:pt x="113" y="160"/>
                  <a:pt x="99" y="191"/>
                  <a:pt x="54" y="264"/>
                </a:cubicBezTo>
                <a:cubicBezTo>
                  <a:pt x="47" y="289"/>
                  <a:pt x="35" y="313"/>
                  <a:pt x="21" y="334"/>
                </a:cubicBezTo>
                <a:cubicBezTo>
                  <a:pt x="12" y="374"/>
                  <a:pt x="21" y="340"/>
                  <a:pt x="10" y="372"/>
                </a:cubicBezTo>
                <a:cubicBezTo>
                  <a:pt x="6" y="383"/>
                  <a:pt x="0" y="404"/>
                  <a:pt x="0" y="404"/>
                </a:cubicBezTo>
                <a:cubicBezTo>
                  <a:pt x="4" y="446"/>
                  <a:pt x="13" y="491"/>
                  <a:pt x="43" y="523"/>
                </a:cubicBezTo>
                <a:cubicBezTo>
                  <a:pt x="45" y="530"/>
                  <a:pt x="45" y="537"/>
                  <a:pt x="48" y="544"/>
                </a:cubicBezTo>
                <a:cubicBezTo>
                  <a:pt x="51" y="550"/>
                  <a:pt x="57" y="554"/>
                  <a:pt x="59" y="560"/>
                </a:cubicBezTo>
                <a:cubicBezTo>
                  <a:pt x="78" y="626"/>
                  <a:pt x="70" y="684"/>
                  <a:pt x="70" y="75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381E22EE-553A-594E-B9C4-37210C3C528A}"/>
              </a:ext>
            </a:extLst>
          </p:cNvPr>
          <p:cNvSpPr>
            <a:spLocks/>
          </p:cNvSpPr>
          <p:nvPr/>
        </p:nvSpPr>
        <p:spPr bwMode="auto">
          <a:xfrm>
            <a:off x="9818824" y="3090862"/>
            <a:ext cx="222251" cy="436563"/>
          </a:xfrm>
          <a:custGeom>
            <a:avLst/>
            <a:gdLst>
              <a:gd name="T0" fmla="*/ 0 w 140"/>
              <a:gd name="T1" fmla="*/ 0 h 275"/>
              <a:gd name="T2" fmla="*/ 2147483647 w 140"/>
              <a:gd name="T3" fmla="*/ 2147483647 h 275"/>
              <a:gd name="T4" fmla="*/ 2147483647 w 140"/>
              <a:gd name="T5" fmla="*/ 2147483647 h 275"/>
              <a:gd name="T6" fmla="*/ 2147483647 w 140"/>
              <a:gd name="T7" fmla="*/ 2147483647 h 275"/>
              <a:gd name="T8" fmla="*/ 2147483647 w 140"/>
              <a:gd name="T9" fmla="*/ 2147483647 h 275"/>
              <a:gd name="T10" fmla="*/ 2147483647 w 140"/>
              <a:gd name="T11" fmla="*/ 2147483647 h 2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40"/>
              <a:gd name="T19" fmla="*/ 0 h 275"/>
              <a:gd name="T20" fmla="*/ 140 w 140"/>
              <a:gd name="T21" fmla="*/ 275 h 2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40" h="275">
                <a:moveTo>
                  <a:pt x="0" y="0"/>
                </a:moveTo>
                <a:cubicBezTo>
                  <a:pt x="11" y="11"/>
                  <a:pt x="20" y="24"/>
                  <a:pt x="33" y="33"/>
                </a:cubicBezTo>
                <a:cubicBezTo>
                  <a:pt x="59" y="52"/>
                  <a:pt x="92" y="58"/>
                  <a:pt x="119" y="76"/>
                </a:cubicBezTo>
                <a:cubicBezTo>
                  <a:pt x="140" y="106"/>
                  <a:pt x="138" y="138"/>
                  <a:pt x="124" y="172"/>
                </a:cubicBezTo>
                <a:cubicBezTo>
                  <a:pt x="116" y="190"/>
                  <a:pt x="92" y="221"/>
                  <a:pt x="92" y="221"/>
                </a:cubicBezTo>
                <a:cubicBezTo>
                  <a:pt x="98" y="240"/>
                  <a:pt x="114" y="255"/>
                  <a:pt x="114" y="27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7782D28C-863F-6E40-BE70-C022F5E74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4651" y="2082801"/>
            <a:ext cx="179387" cy="17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91438" tIns="45719" rIns="91438" bIns="45719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8" name="Freeform 23">
            <a:extLst>
              <a:ext uri="{FF2B5EF4-FFF2-40B4-BE49-F238E27FC236}">
                <a16:creationId xmlns:a16="http://schemas.microsoft.com/office/drawing/2014/main" id="{37CB7F40-74D3-8D4D-96ED-FECC3471D43E}"/>
              </a:ext>
            </a:extLst>
          </p:cNvPr>
          <p:cNvSpPr>
            <a:spLocks/>
          </p:cNvSpPr>
          <p:nvPr/>
        </p:nvSpPr>
        <p:spPr bwMode="auto">
          <a:xfrm>
            <a:off x="8863150" y="2987676"/>
            <a:ext cx="1181100" cy="557212"/>
          </a:xfrm>
          <a:custGeom>
            <a:avLst/>
            <a:gdLst>
              <a:gd name="T0" fmla="*/ 2147483647 w 744"/>
              <a:gd name="T1" fmla="*/ 0 h 351"/>
              <a:gd name="T2" fmla="*/ 2147483647 w 744"/>
              <a:gd name="T3" fmla="*/ 2147483647 h 351"/>
              <a:gd name="T4" fmla="*/ 2147483647 w 744"/>
              <a:gd name="T5" fmla="*/ 2147483647 h 351"/>
              <a:gd name="T6" fmla="*/ 2147483647 w 744"/>
              <a:gd name="T7" fmla="*/ 2147483647 h 351"/>
              <a:gd name="T8" fmla="*/ 0 w 744"/>
              <a:gd name="T9" fmla="*/ 2147483647 h 3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351"/>
              <a:gd name="T17" fmla="*/ 744 w 744"/>
              <a:gd name="T18" fmla="*/ 351 h 3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351">
                <a:moveTo>
                  <a:pt x="744" y="0"/>
                </a:moveTo>
                <a:cubicBezTo>
                  <a:pt x="672" y="25"/>
                  <a:pt x="600" y="51"/>
                  <a:pt x="547" y="105"/>
                </a:cubicBezTo>
                <a:cubicBezTo>
                  <a:pt x="494" y="159"/>
                  <a:pt x="485" y="295"/>
                  <a:pt x="428" y="323"/>
                </a:cubicBezTo>
                <a:cubicBezTo>
                  <a:pt x="371" y="351"/>
                  <a:pt x="274" y="293"/>
                  <a:pt x="203" y="274"/>
                </a:cubicBezTo>
                <a:cubicBezTo>
                  <a:pt x="132" y="255"/>
                  <a:pt x="66" y="233"/>
                  <a:pt x="0" y="21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AA9541ED-0BC9-FE44-BDD5-742F3960228D}"/>
              </a:ext>
            </a:extLst>
          </p:cNvPr>
          <p:cNvSpPr>
            <a:spLocks/>
          </p:cNvSpPr>
          <p:nvPr/>
        </p:nvSpPr>
        <p:spPr bwMode="auto">
          <a:xfrm>
            <a:off x="9118739" y="2719388"/>
            <a:ext cx="747713" cy="293688"/>
          </a:xfrm>
          <a:custGeom>
            <a:avLst/>
            <a:gdLst>
              <a:gd name="T0" fmla="*/ 2147483647 w 471"/>
              <a:gd name="T1" fmla="*/ 0 h 185"/>
              <a:gd name="T2" fmla="*/ 2147483647 w 471"/>
              <a:gd name="T3" fmla="*/ 2147483647 h 185"/>
              <a:gd name="T4" fmla="*/ 0 w 471"/>
              <a:gd name="T5" fmla="*/ 2147483647 h 185"/>
              <a:gd name="T6" fmla="*/ 0 60000 65536"/>
              <a:gd name="T7" fmla="*/ 0 60000 65536"/>
              <a:gd name="T8" fmla="*/ 0 60000 65536"/>
              <a:gd name="T9" fmla="*/ 0 w 471"/>
              <a:gd name="T10" fmla="*/ 0 h 185"/>
              <a:gd name="T11" fmla="*/ 471 w 471"/>
              <a:gd name="T12" fmla="*/ 185 h 18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71" h="185">
                <a:moveTo>
                  <a:pt x="471" y="0"/>
                </a:moveTo>
                <a:cubicBezTo>
                  <a:pt x="394" y="76"/>
                  <a:pt x="317" y="153"/>
                  <a:pt x="239" y="169"/>
                </a:cubicBezTo>
                <a:cubicBezTo>
                  <a:pt x="161" y="185"/>
                  <a:pt x="80" y="142"/>
                  <a:pt x="0" y="99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lIns="91438" tIns="45719" rIns="91438" bIns="45719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Text Box 26">
            <a:extLst>
              <a:ext uri="{FF2B5EF4-FFF2-40B4-BE49-F238E27FC236}">
                <a16:creationId xmlns:a16="http://schemas.microsoft.com/office/drawing/2014/main" id="{D63C7820-43F2-1F4C-A7F3-67E950FEF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6988" y="3087689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3</a:t>
            </a:r>
          </a:p>
        </p:txBody>
      </p:sp>
      <p:sp>
        <p:nvSpPr>
          <p:cNvPr id="21" name="Text Box 27">
            <a:extLst>
              <a:ext uri="{FF2B5EF4-FFF2-40B4-BE49-F238E27FC236}">
                <a16:creationId xmlns:a16="http://schemas.microsoft.com/office/drawing/2014/main" id="{DA06FD72-E92D-5041-8BE5-681FB931B4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29988" y="2692401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2</a:t>
            </a:r>
          </a:p>
        </p:txBody>
      </p:sp>
      <p:sp>
        <p:nvSpPr>
          <p:cNvPr id="22" name="Text Box 28">
            <a:extLst>
              <a:ext uri="{FF2B5EF4-FFF2-40B4-BE49-F238E27FC236}">
                <a16:creationId xmlns:a16="http://schemas.microsoft.com/office/drawing/2014/main" id="{C2BE740C-208C-7147-819C-2B6610140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29962" y="2314577"/>
            <a:ext cx="8255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f </a:t>
            </a:r>
            <a:r>
              <a:rPr lang="en-US">
                <a:latin typeface="Calibri"/>
                <a:cs typeface="Calibri"/>
                <a:sym typeface="Symbol" pitchFamily="18" charset="2"/>
              </a:rPr>
              <a:t> 1</a:t>
            </a:r>
          </a:p>
        </p:txBody>
      </p:sp>
    </p:spTree>
    <p:extLst>
      <p:ext uri="{BB962C8B-B14F-4D97-AF65-F5344CB8AC3E}">
        <p14:creationId xmlns:p14="http://schemas.microsoft.com/office/powerpoint/2010/main" val="29278548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45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Optimality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93CDB9C5-A9C2-5245-8290-3B83742687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375400" cy="4729164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Tree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is optimal if heuristic is admissible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is a special case (h = 0)</a:t>
            </a:r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Graph search: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A* optimal if heuristic is consistent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UCS optimal (h = 0 is consistent)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Consistency implies admissibility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In general, most natural admissible heuristics tend to be consistent, especially if from relaxed problems</a:t>
            </a: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CE5F04EE-BD6A-2741-9E5C-5A13C64EA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59853" y="2009404"/>
            <a:ext cx="4720694" cy="3400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76608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46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A* Summary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">
            <a:extLst>
              <a:ext uri="{FF2B5EF4-FFF2-40B4-BE49-F238E27FC236}">
                <a16:creationId xmlns:a16="http://schemas.microsoft.com/office/drawing/2014/main" id="{6C7D7B08-410C-7D4C-AA92-BE2A21815E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dirty="0"/>
              <a:t>A* uses both backward costs and (estimates of) forward costs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A* is optimal with admissible / consistent heuristics</a:t>
            </a:r>
          </a:p>
          <a:p>
            <a:pPr lvl="4"/>
            <a:endParaRPr lang="en-US" sz="1600" dirty="0"/>
          </a:p>
          <a:p>
            <a:pPr eaLnBrk="1" hangingPunct="1"/>
            <a:r>
              <a:rPr lang="en-US" dirty="0"/>
              <a:t>Heuristic design is key: often use relaxed problems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36DCADE-E238-024E-8DEB-698F019E4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1" y="3886363"/>
            <a:ext cx="8077197" cy="2487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8941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Tree Search Pseudo-Code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tree-search.png">
            <a:extLst>
              <a:ext uri="{FF2B5EF4-FFF2-40B4-BE49-F238E27FC236}">
                <a16:creationId xmlns:a16="http://schemas.microsoft.com/office/drawing/2014/main" id="{D02B1A20-27C2-6E43-8DC1-3E698CA88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85" y="1350169"/>
            <a:ext cx="116656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585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Graph Search Pseudo-Code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-search.png">
            <a:extLst>
              <a:ext uri="{FF2B5EF4-FFF2-40B4-BE49-F238E27FC236}">
                <a16:creationId xmlns:a16="http://schemas.microsoft.com/office/drawing/2014/main" id="{E172806C-40B2-604F-BAD7-FAC58E1F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1140646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514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Informed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5">
            <a:extLst>
              <a:ext uri="{FF2B5EF4-FFF2-40B4-BE49-F238E27FC236}">
                <a16:creationId xmlns:a16="http://schemas.microsoft.com/office/drawing/2014/main" id="{98417B0F-22FD-804F-8284-9FB253500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4691" y="1603435"/>
            <a:ext cx="6463617" cy="4262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60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7696200" cy="4876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Search problem: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States (configurations of the world)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Actions and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Successor function (world dynamics)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Start state and goal test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tree: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Nodes: represent plans for reaching states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Plans have costs (sum of action costs)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Search algorithm: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Systematically builds a search 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Chooses an ordering of the fringe (unexplored nodes)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Optimal: finds least-cost plans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0277" y="514350"/>
            <a:ext cx="6164445" cy="4629150"/>
          </a:xfrm>
          <a:prstGeom prst="rect">
            <a:avLst/>
          </a:prstGeom>
          <a:noFill/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1C2F52-F684-F643-A323-F5A04775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FEB974-C25B-4341-BC49-3DFE9348ABBC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087E4C0-6F29-754B-A8BA-6D67CEB6A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Recap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C72497-A499-1C41-9075-B471809E8CEC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27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981200" y="3510821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28800" y="3358421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47800" y="3663221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676400" y="3207609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Diagonal Stripe 22"/>
          <p:cNvSpPr/>
          <p:nvPr/>
        </p:nvSpPr>
        <p:spPr>
          <a:xfrm flipV="1">
            <a:off x="914400" y="3207608"/>
            <a:ext cx="990600" cy="228600"/>
          </a:xfrm>
          <a:prstGeom prst="diagStrip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rot="10800000">
            <a:off x="228600" y="2293209"/>
            <a:ext cx="685800" cy="97155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48400" y="2215420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096000" y="1912208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15000" y="2367820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43600" y="2063020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48400" y="3131408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96000" y="3282220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15000" y="3587020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943600" y="3434620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248400" y="4579207"/>
            <a:ext cx="1066800" cy="1588"/>
          </a:xfrm>
          <a:prstGeom prst="line">
            <a:avLst/>
          </a:prstGeom>
          <a:ln w="762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096000" y="4730019"/>
            <a:ext cx="1371600" cy="1588"/>
          </a:xfrm>
          <a:prstGeom prst="line">
            <a:avLst/>
          </a:prstGeom>
          <a:ln w="762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15000" y="4426807"/>
            <a:ext cx="2209800" cy="1588"/>
          </a:xfrm>
          <a:prstGeom prst="line">
            <a:avLst/>
          </a:prstGeom>
          <a:ln w="762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43600" y="4882419"/>
            <a:ext cx="1752600" cy="1588"/>
          </a:xfrm>
          <a:prstGeom prst="line">
            <a:avLst/>
          </a:prstGeom>
          <a:ln w="762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Left Arrow 48"/>
          <p:cNvSpPr/>
          <p:nvPr/>
        </p:nvSpPr>
        <p:spPr>
          <a:xfrm rot="19800000" flipH="1">
            <a:off x="4343400" y="231873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0" name="Left Arrow 49"/>
          <p:cNvSpPr/>
          <p:nvPr/>
        </p:nvSpPr>
        <p:spPr>
          <a:xfrm flipH="1">
            <a:off x="4343400" y="3207608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Left Arrow 50"/>
          <p:cNvSpPr/>
          <p:nvPr/>
        </p:nvSpPr>
        <p:spPr>
          <a:xfrm rot="1800000" flipH="1">
            <a:off x="4301196" y="4071330"/>
            <a:ext cx="914400" cy="381000"/>
          </a:xfrm>
          <a:prstGeom prst="leftArrow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192" name="TextBox 59"/>
          <p:cNvSpPr txBox="1">
            <a:spLocks noChangeArrowheads="1"/>
          </p:cNvSpPr>
          <p:nvPr/>
        </p:nvSpPr>
        <p:spPr bwMode="auto">
          <a:xfrm>
            <a:off x="0" y="5510999"/>
            <a:ext cx="7924800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</a:rPr>
              <a:t>Cost: Number of pancakes flipped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Pancake Problem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Z:\Shared with PC\gates_pancake.jpg">
            <a:extLst>
              <a:ext uri="{FF2B5EF4-FFF2-40B4-BE49-F238E27FC236}">
                <a16:creationId xmlns:a16="http://schemas.microsoft.com/office/drawing/2014/main" id="{B242DE0F-D9C6-6247-85C6-AC0C8A50C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4707" y="1226408"/>
            <a:ext cx="8137525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624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71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Pancake Problem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6BA1B6-AD3F-2949-9813-F5BA08BB4F24}"/>
              </a:ext>
            </a:extLst>
          </p:cNvPr>
          <p:cNvCxnSpPr/>
          <p:nvPr/>
        </p:nvCxnSpPr>
        <p:spPr>
          <a:xfrm flipV="1">
            <a:off x="3184527" y="2187903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FBD90EC-3F89-2D44-AFEC-C008C2B01895}"/>
              </a:ext>
            </a:extLst>
          </p:cNvPr>
          <p:cNvCxnSpPr/>
          <p:nvPr/>
        </p:nvCxnSpPr>
        <p:spPr>
          <a:xfrm flipV="1">
            <a:off x="3113089" y="2284741"/>
            <a:ext cx="636587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10E208-93FF-3D4A-85EA-BF4FA9034553}"/>
              </a:ext>
            </a:extLst>
          </p:cNvPr>
          <p:cNvCxnSpPr/>
          <p:nvPr/>
        </p:nvCxnSpPr>
        <p:spPr>
          <a:xfrm flipV="1">
            <a:off x="2936876" y="2089479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15FA38B-6E1C-3F4A-BBBD-8060999C5D71}"/>
              </a:ext>
            </a:extLst>
          </p:cNvPr>
          <p:cNvCxnSpPr/>
          <p:nvPr/>
        </p:nvCxnSpPr>
        <p:spPr>
          <a:xfrm flipV="1">
            <a:off x="3043239" y="2379991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7BE8AB7-1BB9-834D-B9AC-BC843B8E1B55}"/>
              </a:ext>
            </a:extLst>
          </p:cNvPr>
          <p:cNvCxnSpPr/>
          <p:nvPr/>
        </p:nvCxnSpPr>
        <p:spPr>
          <a:xfrm flipV="1">
            <a:off x="3128965" y="3413454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AB5EA1D-C576-2043-876D-8888D38F3F0A}"/>
              </a:ext>
            </a:extLst>
          </p:cNvPr>
          <p:cNvCxnSpPr/>
          <p:nvPr/>
        </p:nvCxnSpPr>
        <p:spPr>
          <a:xfrm>
            <a:off x="3200402" y="321977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AACD6FE-51B3-2C4C-A7D6-47EEC1F96DF4}"/>
              </a:ext>
            </a:extLst>
          </p:cNvPr>
          <p:cNvCxnSpPr/>
          <p:nvPr/>
        </p:nvCxnSpPr>
        <p:spPr>
          <a:xfrm>
            <a:off x="2952752" y="3316615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0D77F0B-2FF9-4F40-A4F6-B59097CD9383}"/>
              </a:ext>
            </a:extLst>
          </p:cNvPr>
          <p:cNvCxnSpPr/>
          <p:nvPr/>
        </p:nvCxnSpPr>
        <p:spPr>
          <a:xfrm flipV="1">
            <a:off x="3059115" y="3508703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1EB6022-3CBD-0B46-AF95-93DBB24A1F2D}"/>
              </a:ext>
            </a:extLst>
          </p:cNvPr>
          <p:cNvCxnSpPr/>
          <p:nvPr/>
        </p:nvCxnSpPr>
        <p:spPr>
          <a:xfrm>
            <a:off x="5075240" y="1957716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F3B2FA4-1746-2241-B84E-052A365BF570}"/>
              </a:ext>
            </a:extLst>
          </p:cNvPr>
          <p:cNvCxnSpPr/>
          <p:nvPr/>
        </p:nvCxnSpPr>
        <p:spPr>
          <a:xfrm>
            <a:off x="5322890" y="1860878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F46F3AE-9AB5-EA4C-A2DF-5C9E9212C7F2}"/>
              </a:ext>
            </a:extLst>
          </p:cNvPr>
          <p:cNvCxnSpPr/>
          <p:nvPr/>
        </p:nvCxnSpPr>
        <p:spPr>
          <a:xfrm>
            <a:off x="5251451" y="1764041"/>
            <a:ext cx="636588" cy="0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1557AAB-0D45-054B-9B52-30118A17CEDE}"/>
              </a:ext>
            </a:extLst>
          </p:cNvPr>
          <p:cNvCxnSpPr/>
          <p:nvPr/>
        </p:nvCxnSpPr>
        <p:spPr>
          <a:xfrm>
            <a:off x="5181601" y="1667203"/>
            <a:ext cx="812800" cy="1587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8" name="Group 81">
            <a:extLst>
              <a:ext uri="{FF2B5EF4-FFF2-40B4-BE49-F238E27FC236}">
                <a16:creationId xmlns:a16="http://schemas.microsoft.com/office/drawing/2014/main" id="{5FF1A1A6-2C15-C047-8E20-D876432C9A6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251076" y="4375479"/>
            <a:ext cx="1025525" cy="195263"/>
            <a:chOff x="914400" y="6033654"/>
            <a:chExt cx="1025380" cy="194975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5BBB048-15D8-484E-9DDE-008BBB46CEC7}"/>
                </a:ext>
              </a:extLst>
            </p:cNvPr>
            <p:cNvCxnSpPr/>
            <p:nvPr/>
          </p:nvCxnSpPr>
          <p:spPr>
            <a:xfrm flipV="1">
              <a:off x="1090588" y="6227044"/>
              <a:ext cx="636497" cy="1585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40226E5-5DCE-EF44-8A6A-24648C5A2F49}"/>
                </a:ext>
              </a:extLst>
            </p:cNvPr>
            <p:cNvCxnSpPr/>
            <p:nvPr/>
          </p:nvCxnSpPr>
          <p:spPr>
            <a:xfrm>
              <a:off x="1162015" y="6033654"/>
              <a:ext cx="495230" cy="1585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2CF4B78-5BE1-0B43-B322-42F78E8F21B7}"/>
                </a:ext>
              </a:extLst>
            </p:cNvPr>
            <p:cNvCxnSpPr/>
            <p:nvPr/>
          </p:nvCxnSpPr>
          <p:spPr>
            <a:xfrm>
              <a:off x="914400" y="6130349"/>
              <a:ext cx="1025380" cy="1586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774849-1153-6B48-9F10-A324CE104139}"/>
              </a:ext>
            </a:extLst>
          </p:cNvPr>
          <p:cNvCxnSpPr/>
          <p:nvPr/>
        </p:nvCxnSpPr>
        <p:spPr>
          <a:xfrm flipV="1">
            <a:off x="2357439" y="4665991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3" name="Group 87">
            <a:extLst>
              <a:ext uri="{FF2B5EF4-FFF2-40B4-BE49-F238E27FC236}">
                <a16:creationId xmlns:a16="http://schemas.microsoft.com/office/drawing/2014/main" id="{D72416E0-A1E9-7342-A8A6-E4D209C115D4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4232276" y="4043691"/>
            <a:ext cx="1025525" cy="290513"/>
            <a:chOff x="2175020" y="6019800"/>
            <a:chExt cx="1025380" cy="290946"/>
          </a:xfrm>
        </p:grpSpPr>
        <p:grpSp>
          <p:nvGrpSpPr>
            <p:cNvPr id="64" name="Group 82">
              <a:extLst>
                <a:ext uri="{FF2B5EF4-FFF2-40B4-BE49-F238E27FC236}">
                  <a16:creationId xmlns:a16="http://schemas.microsoft.com/office/drawing/2014/main" id="{F153CD5A-6226-7B4A-9B7D-1239CDF7F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5020" y="6019800"/>
              <a:ext cx="1025380" cy="194975"/>
              <a:chOff x="914400" y="6033654"/>
              <a:chExt cx="1025380" cy="194975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D1D693C-2E93-FC4F-9A5C-D349CADDA9E5}"/>
                  </a:ext>
                </a:extLst>
              </p:cNvPr>
              <p:cNvCxnSpPr/>
              <p:nvPr/>
            </p:nvCxnSpPr>
            <p:spPr>
              <a:xfrm flipV="1">
                <a:off x="1090588" y="6227617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F92D31B2-8218-D047-9860-3C07E4090F77}"/>
                  </a:ext>
                </a:extLst>
              </p:cNvPr>
              <p:cNvCxnSpPr/>
              <p:nvPr/>
            </p:nvCxnSpPr>
            <p:spPr>
              <a:xfrm>
                <a:off x="1162015" y="6033654"/>
                <a:ext cx="495230" cy="159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8FC0216B-ED43-8446-B43B-2F2DB02DFCBB}"/>
                  </a:ext>
                </a:extLst>
              </p:cNvPr>
              <p:cNvCxnSpPr/>
              <p:nvPr/>
            </p:nvCxnSpPr>
            <p:spPr>
              <a:xfrm>
                <a:off x="914400" y="6130636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3B4F123-D31F-9141-B36A-935B73E5D0A8}"/>
                </a:ext>
              </a:extLst>
            </p:cNvPr>
            <p:cNvCxnSpPr/>
            <p:nvPr/>
          </p:nvCxnSpPr>
          <p:spPr>
            <a:xfrm flipV="1">
              <a:off x="2281368" y="6309156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34484A2-05BE-2E4F-B2EB-F78345DE1A3D}"/>
              </a:ext>
            </a:extLst>
          </p:cNvPr>
          <p:cNvCxnSpPr/>
          <p:nvPr/>
        </p:nvCxnSpPr>
        <p:spPr>
          <a:xfrm>
            <a:off x="9032876" y="3877003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FE826A6-95C2-6340-BC2B-369175A62287}"/>
              </a:ext>
            </a:extLst>
          </p:cNvPr>
          <p:cNvCxnSpPr/>
          <p:nvPr/>
        </p:nvCxnSpPr>
        <p:spPr>
          <a:xfrm flipV="1">
            <a:off x="9280527" y="3586491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ADE5B6D-D921-D947-8A0B-FB60CD1C5494}"/>
              </a:ext>
            </a:extLst>
          </p:cNvPr>
          <p:cNvCxnSpPr/>
          <p:nvPr/>
        </p:nvCxnSpPr>
        <p:spPr>
          <a:xfrm flipV="1">
            <a:off x="9209089" y="3683329"/>
            <a:ext cx="636587" cy="1587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AB5F9BF-FCAF-3B4C-A453-768B8D5B5823}"/>
              </a:ext>
            </a:extLst>
          </p:cNvPr>
          <p:cNvCxnSpPr/>
          <p:nvPr/>
        </p:nvCxnSpPr>
        <p:spPr>
          <a:xfrm flipV="1">
            <a:off x="9139239" y="3780165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BB0AF7-2970-A54E-BDC8-E5F156D3CA59}"/>
              </a:ext>
            </a:extLst>
          </p:cNvPr>
          <p:cNvCxnSpPr/>
          <p:nvPr/>
        </p:nvCxnSpPr>
        <p:spPr>
          <a:xfrm>
            <a:off x="5029202" y="3280103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E17A2E1-F780-E648-BEF7-276368D0196A}"/>
              </a:ext>
            </a:extLst>
          </p:cNvPr>
          <p:cNvCxnSpPr/>
          <p:nvPr/>
        </p:nvCxnSpPr>
        <p:spPr>
          <a:xfrm>
            <a:off x="5276851" y="3183265"/>
            <a:ext cx="495300" cy="1588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94">
            <a:extLst>
              <a:ext uri="{FF2B5EF4-FFF2-40B4-BE49-F238E27FC236}">
                <a16:creationId xmlns:a16="http://schemas.microsoft.com/office/drawing/2014/main" id="{1139C237-E9A5-E04B-B2C8-9ADB03CCA126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135564" y="2991178"/>
            <a:ext cx="812800" cy="96837"/>
            <a:chOff x="6278274" y="6096000"/>
            <a:chExt cx="813233" cy="96982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7E12DE-98AF-C341-B87D-2728D571C7D5}"/>
                </a:ext>
              </a:extLst>
            </p:cNvPr>
            <p:cNvCxnSpPr/>
            <p:nvPr/>
          </p:nvCxnSpPr>
          <p:spPr>
            <a:xfrm>
              <a:off x="6349749" y="6191393"/>
              <a:ext cx="635338" cy="1589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9048E24-7C42-8D42-AD50-522801B51CE7}"/>
                </a:ext>
              </a:extLst>
            </p:cNvPr>
            <p:cNvCxnSpPr/>
            <p:nvPr/>
          </p:nvCxnSpPr>
          <p:spPr>
            <a:xfrm>
              <a:off x="6278274" y="60960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2A8A96D-4F79-EE4D-8462-B87A9C08ABBE}"/>
              </a:ext>
            </a:extLst>
          </p:cNvPr>
          <p:cNvCxnSpPr/>
          <p:nvPr/>
        </p:nvCxnSpPr>
        <p:spPr>
          <a:xfrm rot="10800000" flipV="1">
            <a:off x="4114801" y="1986290"/>
            <a:ext cx="574675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A587E5C-3452-7C40-AEE8-8AB685BE1C89}"/>
              </a:ext>
            </a:extLst>
          </p:cNvPr>
          <p:cNvCxnSpPr/>
          <p:nvPr/>
        </p:nvCxnSpPr>
        <p:spPr>
          <a:xfrm rot="5400000" flipH="1" flipV="1">
            <a:off x="3203576" y="2813378"/>
            <a:ext cx="533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4B6E755-2A74-F647-A20F-B1426B8EAD0A}"/>
              </a:ext>
            </a:extLst>
          </p:cNvPr>
          <p:cNvCxnSpPr/>
          <p:nvPr/>
        </p:nvCxnSpPr>
        <p:spPr>
          <a:xfrm flipV="1">
            <a:off x="2860676" y="3689678"/>
            <a:ext cx="609600" cy="457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D756E09-2B25-3F4C-B68F-DFDDF4E1AA36}"/>
              </a:ext>
            </a:extLst>
          </p:cNvPr>
          <p:cNvCxnSpPr/>
          <p:nvPr/>
        </p:nvCxnSpPr>
        <p:spPr>
          <a:xfrm rot="10800000">
            <a:off x="3886201" y="3738890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5DC70D6-AC6D-8341-8CB6-03F372317079}"/>
              </a:ext>
            </a:extLst>
          </p:cNvPr>
          <p:cNvCxnSpPr/>
          <p:nvPr/>
        </p:nvCxnSpPr>
        <p:spPr>
          <a:xfrm flipV="1">
            <a:off x="5505451" y="5185103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oup 80">
            <a:extLst>
              <a:ext uri="{FF2B5EF4-FFF2-40B4-BE49-F238E27FC236}">
                <a16:creationId xmlns:a16="http://schemas.microsoft.com/office/drawing/2014/main" id="{9F14FF1E-4F52-9649-BDE5-A93826DB6868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5257802" y="4896179"/>
            <a:ext cx="1025525" cy="193675"/>
            <a:chOff x="3200400" y="5791200"/>
            <a:chExt cx="1025380" cy="193964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084681B-6CA3-584D-8ED5-CF3C5D5CD0B6}"/>
                </a:ext>
              </a:extLst>
            </p:cNvPr>
            <p:cNvCxnSpPr/>
            <p:nvPr/>
          </p:nvCxnSpPr>
          <p:spPr>
            <a:xfrm>
              <a:off x="3376588" y="5886592"/>
              <a:ext cx="63649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9AF77B0-39BD-C84B-8906-942699A9525A}"/>
                </a:ext>
              </a:extLst>
            </p:cNvPr>
            <p:cNvCxnSpPr/>
            <p:nvPr/>
          </p:nvCxnSpPr>
          <p:spPr>
            <a:xfrm flipV="1">
              <a:off x="3200400" y="5983575"/>
              <a:ext cx="1025380" cy="1589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674B1CA-06A0-3446-B3D2-C3D7130C8197}"/>
                </a:ext>
              </a:extLst>
            </p:cNvPr>
            <p:cNvCxnSpPr/>
            <p:nvPr/>
          </p:nvCxnSpPr>
          <p:spPr>
            <a:xfrm>
              <a:off x="3306748" y="5791200"/>
              <a:ext cx="81268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346750-8190-944F-8F1B-17EA0EF1AD4D}"/>
              </a:ext>
            </a:extLst>
          </p:cNvPr>
          <p:cNvCxnSpPr/>
          <p:nvPr/>
        </p:nvCxnSpPr>
        <p:spPr>
          <a:xfrm flipV="1">
            <a:off x="2422527" y="5485141"/>
            <a:ext cx="495300" cy="0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8" name="Group 86">
            <a:extLst>
              <a:ext uri="{FF2B5EF4-FFF2-40B4-BE49-F238E27FC236}">
                <a16:creationId xmlns:a16="http://schemas.microsoft.com/office/drawing/2014/main" id="{103BB352-8B1B-E944-8926-A87BF68014A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174876" y="5289879"/>
            <a:ext cx="1025525" cy="98425"/>
            <a:chOff x="1752600" y="5562600"/>
            <a:chExt cx="1025380" cy="97993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8731A5A-3822-144A-8DE5-4218A13D81FE}"/>
                </a:ext>
              </a:extLst>
            </p:cNvPr>
            <p:cNvCxnSpPr/>
            <p:nvPr/>
          </p:nvCxnSpPr>
          <p:spPr>
            <a:xfrm>
              <a:off x="1928788" y="5562600"/>
              <a:ext cx="636497" cy="1581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C0E2310-13F5-2A40-8E89-BEABDC949062}"/>
                </a:ext>
              </a:extLst>
            </p:cNvPr>
            <p:cNvCxnSpPr/>
            <p:nvPr/>
          </p:nvCxnSpPr>
          <p:spPr>
            <a:xfrm flipV="1">
              <a:off x="1752600" y="5659013"/>
              <a:ext cx="1025380" cy="158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1338A43-90B3-A849-8D71-F4AA9C8D41EB}"/>
              </a:ext>
            </a:extLst>
          </p:cNvPr>
          <p:cNvCxnSpPr/>
          <p:nvPr/>
        </p:nvCxnSpPr>
        <p:spPr>
          <a:xfrm flipV="1">
            <a:off x="2281239" y="5580391"/>
            <a:ext cx="812800" cy="1588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2" name="Group 92">
            <a:extLst>
              <a:ext uri="{FF2B5EF4-FFF2-40B4-BE49-F238E27FC236}">
                <a16:creationId xmlns:a16="http://schemas.microsoft.com/office/drawing/2014/main" id="{8306DDE4-B7C8-494E-B759-45DCE073A0A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663952" y="5658178"/>
            <a:ext cx="1025525" cy="290512"/>
            <a:chOff x="2479820" y="6019800"/>
            <a:chExt cx="1025380" cy="290946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B6178583-7268-AF47-B655-6B0B903B1F66}"/>
                </a:ext>
              </a:extLst>
            </p:cNvPr>
            <p:cNvCxnSpPr/>
            <p:nvPr/>
          </p:nvCxnSpPr>
          <p:spPr>
            <a:xfrm flipV="1">
              <a:off x="2727435" y="6213764"/>
              <a:ext cx="495230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4" name="Group 88">
              <a:extLst>
                <a:ext uri="{FF2B5EF4-FFF2-40B4-BE49-F238E27FC236}">
                  <a16:creationId xmlns:a16="http://schemas.microsoft.com/office/drawing/2014/main" id="{87CEFA5F-1D64-934C-89CA-56D2E11E71C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2479820" y="6019800"/>
              <a:ext cx="1025380" cy="97993"/>
              <a:chOff x="1752600" y="5562600"/>
              <a:chExt cx="1025380" cy="97993"/>
            </a:xfrm>
          </p:grpSpPr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3B00D3C4-DC4A-0C4D-931E-09C7BE5D27AC}"/>
                  </a:ext>
                </a:extLst>
              </p:cNvPr>
              <p:cNvCxnSpPr/>
              <p:nvPr/>
            </p:nvCxnSpPr>
            <p:spPr>
              <a:xfrm>
                <a:off x="1928788" y="5562021"/>
                <a:ext cx="636497" cy="159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A11AC01D-AAEC-1747-9639-CE0688774075}"/>
                  </a:ext>
                </a:extLst>
              </p:cNvPr>
              <p:cNvCxnSpPr/>
              <p:nvPr/>
            </p:nvCxnSpPr>
            <p:spPr>
              <a:xfrm flipV="1">
                <a:off x="1752600" y="5659004"/>
                <a:ext cx="1025380" cy="1589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5758CEA-E5D6-5E41-AD2E-4EBD57BD9D8D}"/>
                </a:ext>
              </a:extLst>
            </p:cNvPr>
            <p:cNvCxnSpPr/>
            <p:nvPr/>
          </p:nvCxnSpPr>
          <p:spPr>
            <a:xfrm flipV="1">
              <a:off x="2586168" y="6309157"/>
              <a:ext cx="812685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8" name="Group 98">
            <a:extLst>
              <a:ext uri="{FF2B5EF4-FFF2-40B4-BE49-F238E27FC236}">
                <a16:creationId xmlns:a16="http://schemas.microsoft.com/office/drawing/2014/main" id="{D95BA745-EB0A-E24B-A49C-0CD26FE5889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858002" y="3510291"/>
            <a:ext cx="1025525" cy="290513"/>
            <a:chOff x="4267200" y="5119254"/>
            <a:chExt cx="1025380" cy="290946"/>
          </a:xfrm>
        </p:grpSpPr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4065447-713F-6041-A930-9128A26668BD}"/>
                </a:ext>
              </a:extLst>
            </p:cNvPr>
            <p:cNvCxnSpPr/>
            <p:nvPr/>
          </p:nvCxnSpPr>
          <p:spPr>
            <a:xfrm flipV="1">
              <a:off x="4514815" y="5408610"/>
              <a:ext cx="495230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00" name="Group 94">
              <a:extLst>
                <a:ext uri="{FF2B5EF4-FFF2-40B4-BE49-F238E27FC236}">
                  <a16:creationId xmlns:a16="http://schemas.microsoft.com/office/drawing/2014/main" id="{9662C532-9E7F-A940-9E27-8E11C9554B30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4267200" y="5119254"/>
              <a:ext cx="1025380" cy="193964"/>
              <a:chOff x="3200400" y="5791200"/>
              <a:chExt cx="1025380" cy="193964"/>
            </a:xfrm>
          </p:grpSpPr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F6AD1D1F-1789-F749-867F-2CA5D07F36B3}"/>
                  </a:ext>
                </a:extLst>
              </p:cNvPr>
              <p:cNvCxnSpPr/>
              <p:nvPr/>
            </p:nvCxnSpPr>
            <p:spPr>
              <a:xfrm>
                <a:off x="3376588" y="5886592"/>
                <a:ext cx="636497" cy="1589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8A74F8F-9E3E-E64A-89D8-E1C7BAE21FD7}"/>
                  </a:ext>
                </a:extLst>
              </p:cNvPr>
              <p:cNvCxnSpPr/>
              <p:nvPr/>
            </p:nvCxnSpPr>
            <p:spPr>
              <a:xfrm flipV="1">
                <a:off x="3200400" y="5983574"/>
                <a:ext cx="1025380" cy="159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D5AC2082-A034-1B44-A20F-DCBF165BB0CE}"/>
                  </a:ext>
                </a:extLst>
              </p:cNvPr>
              <p:cNvCxnSpPr/>
              <p:nvPr/>
            </p:nvCxnSpPr>
            <p:spPr>
              <a:xfrm>
                <a:off x="3306748" y="5791200"/>
                <a:ext cx="812685" cy="1589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83280FD-D32B-5B48-88FE-3B81CC157F86}"/>
              </a:ext>
            </a:extLst>
          </p:cNvPr>
          <p:cNvCxnSpPr/>
          <p:nvPr/>
        </p:nvCxnSpPr>
        <p:spPr>
          <a:xfrm flipV="1">
            <a:off x="8118476" y="5629603"/>
            <a:ext cx="1025525" cy="0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5" name="Group 106">
            <a:extLst>
              <a:ext uri="{FF2B5EF4-FFF2-40B4-BE49-F238E27FC236}">
                <a16:creationId xmlns:a16="http://schemas.microsoft.com/office/drawing/2014/main" id="{E6FBA31D-C872-874B-99AD-9B5954977577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8224839" y="5339091"/>
            <a:ext cx="812800" cy="193675"/>
            <a:chOff x="4338494" y="6019800"/>
            <a:chExt cx="813233" cy="193964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953396A-C6C7-D84A-A9D5-091B7348AA8A}"/>
                </a:ext>
              </a:extLst>
            </p:cNvPr>
            <p:cNvCxnSpPr/>
            <p:nvPr/>
          </p:nvCxnSpPr>
          <p:spPr>
            <a:xfrm>
              <a:off x="4479856" y="6115192"/>
              <a:ext cx="495564" cy="1589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00A1C36-2216-4545-A632-AAED6B5E9B80}"/>
                </a:ext>
              </a:extLst>
            </p:cNvPr>
            <p:cNvCxnSpPr/>
            <p:nvPr/>
          </p:nvCxnSpPr>
          <p:spPr>
            <a:xfrm>
              <a:off x="4409969" y="6212174"/>
              <a:ext cx="63533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870292F-912F-8341-B89A-4CD7EA518D82}"/>
                </a:ext>
              </a:extLst>
            </p:cNvPr>
            <p:cNvCxnSpPr/>
            <p:nvPr/>
          </p:nvCxnSpPr>
          <p:spPr>
            <a:xfrm>
              <a:off x="4338494" y="6019800"/>
              <a:ext cx="813233" cy="1589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2DBC46EB-9338-244C-8161-1DE4202CB487}"/>
              </a:ext>
            </a:extLst>
          </p:cNvPr>
          <p:cNvCxnSpPr/>
          <p:nvPr/>
        </p:nvCxnSpPr>
        <p:spPr>
          <a:xfrm rot="5400000" flipH="1" flipV="1">
            <a:off x="2590008" y="4958885"/>
            <a:ext cx="3048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55F01A7-39E3-7E48-A70D-3D14D2C3AA41}"/>
              </a:ext>
            </a:extLst>
          </p:cNvPr>
          <p:cNvCxnSpPr/>
          <p:nvPr/>
        </p:nvCxnSpPr>
        <p:spPr>
          <a:xfrm rot="10800000">
            <a:off x="3276601" y="5415290"/>
            <a:ext cx="3810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F855CFA-5D25-B845-80BB-67206C3A55C0}"/>
              </a:ext>
            </a:extLst>
          </p:cNvPr>
          <p:cNvCxnSpPr/>
          <p:nvPr/>
        </p:nvCxnSpPr>
        <p:spPr>
          <a:xfrm rot="10800000" flipV="1">
            <a:off x="4724401" y="5491490"/>
            <a:ext cx="2971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4961085-4094-454E-8BF8-F88E560685DD}"/>
              </a:ext>
            </a:extLst>
          </p:cNvPr>
          <p:cNvCxnSpPr/>
          <p:nvPr/>
        </p:nvCxnSpPr>
        <p:spPr>
          <a:xfrm rot="10800000">
            <a:off x="5105401" y="4500890"/>
            <a:ext cx="3048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B1FE8A1-F802-6844-9558-AE580F098FE4}"/>
              </a:ext>
            </a:extLst>
          </p:cNvPr>
          <p:cNvCxnSpPr/>
          <p:nvPr/>
        </p:nvCxnSpPr>
        <p:spPr>
          <a:xfrm rot="10800000" flipV="1">
            <a:off x="5867401" y="3967490"/>
            <a:ext cx="914400" cy="685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AC385B8-1A33-734A-B3EB-3AD01F6E3CD7}"/>
              </a:ext>
            </a:extLst>
          </p:cNvPr>
          <p:cNvCxnSpPr/>
          <p:nvPr/>
        </p:nvCxnSpPr>
        <p:spPr>
          <a:xfrm>
            <a:off x="6213476" y="3053090"/>
            <a:ext cx="7620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CFA0663-48C6-B743-AFF7-8CD0EDAD0CAB}"/>
              </a:ext>
            </a:extLst>
          </p:cNvPr>
          <p:cNvCxnSpPr/>
          <p:nvPr/>
        </p:nvCxnSpPr>
        <p:spPr>
          <a:xfrm rot="5400000">
            <a:off x="5295108" y="2482385"/>
            <a:ext cx="533400" cy="1587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9A7A86C-BB09-6246-85C9-79B838B59050}"/>
              </a:ext>
            </a:extLst>
          </p:cNvPr>
          <p:cNvCxnSpPr/>
          <p:nvPr/>
        </p:nvCxnSpPr>
        <p:spPr>
          <a:xfrm>
            <a:off x="7262814" y="470726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4EA1435-CBCE-1243-8F71-5703BF60D9D3}"/>
              </a:ext>
            </a:extLst>
          </p:cNvPr>
          <p:cNvCxnSpPr/>
          <p:nvPr/>
        </p:nvCxnSpPr>
        <p:spPr>
          <a:xfrm flipV="1">
            <a:off x="7086602" y="4804103"/>
            <a:ext cx="1025525" cy="1587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Group 131">
            <a:extLst>
              <a:ext uri="{FF2B5EF4-FFF2-40B4-BE49-F238E27FC236}">
                <a16:creationId xmlns:a16="http://schemas.microsoft.com/office/drawing/2014/main" id="{7AE9B74F-020D-1841-B099-F3EC3707F49B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7192964" y="4515178"/>
            <a:ext cx="812800" cy="96837"/>
            <a:chOff x="6472094" y="4738254"/>
            <a:chExt cx="813233" cy="97993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5F75261-17D2-034B-8BE7-7F477B446924}"/>
                </a:ext>
              </a:extLst>
            </p:cNvPr>
            <p:cNvCxnSpPr/>
            <p:nvPr/>
          </p:nvCxnSpPr>
          <p:spPr>
            <a:xfrm>
              <a:off x="6613456" y="4738254"/>
              <a:ext cx="495564" cy="1606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81A86AE-04B2-D54F-B26C-ACC37315DB57}"/>
                </a:ext>
              </a:extLst>
            </p:cNvPr>
            <p:cNvCxnSpPr/>
            <p:nvPr/>
          </p:nvCxnSpPr>
          <p:spPr>
            <a:xfrm>
              <a:off x="6472094" y="4834641"/>
              <a:ext cx="813233" cy="1606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FAF59F8-C682-3746-9211-B0A7F7C86B1A}"/>
              </a:ext>
            </a:extLst>
          </p:cNvPr>
          <p:cNvCxnSpPr/>
          <p:nvPr/>
        </p:nvCxnSpPr>
        <p:spPr>
          <a:xfrm rot="10800000">
            <a:off x="6324601" y="2138690"/>
            <a:ext cx="2438400" cy="1371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57210C3-CD40-7A44-B5EC-767AFA13C91A}"/>
              </a:ext>
            </a:extLst>
          </p:cNvPr>
          <p:cNvCxnSpPr/>
          <p:nvPr/>
        </p:nvCxnSpPr>
        <p:spPr>
          <a:xfrm rot="16200000" flipH="1">
            <a:off x="7277101" y="4081790"/>
            <a:ext cx="4572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4F96318-CB16-6C48-883E-4094A237476F}"/>
              </a:ext>
            </a:extLst>
          </p:cNvPr>
          <p:cNvCxnSpPr/>
          <p:nvPr/>
        </p:nvCxnSpPr>
        <p:spPr>
          <a:xfrm>
            <a:off x="7772401" y="4958090"/>
            <a:ext cx="609600" cy="2286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2312B91-A907-AD4B-8CC4-030A82A761C5}"/>
              </a:ext>
            </a:extLst>
          </p:cNvPr>
          <p:cNvCxnSpPr/>
          <p:nvPr/>
        </p:nvCxnSpPr>
        <p:spPr>
          <a:xfrm rot="5400000" flipH="1" flipV="1">
            <a:off x="8572501" y="4234190"/>
            <a:ext cx="1066800" cy="8382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54">
            <a:extLst>
              <a:ext uri="{FF2B5EF4-FFF2-40B4-BE49-F238E27FC236}">
                <a16:creationId xmlns:a16="http://schemas.microsoft.com/office/drawing/2014/main" id="{9A384CEE-CB6E-E545-8B84-DAF0F5944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2676" y="24434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6" name="TextBox 154">
            <a:extLst>
              <a:ext uri="{FF2B5EF4-FFF2-40B4-BE49-F238E27FC236}">
                <a16:creationId xmlns:a16="http://schemas.microsoft.com/office/drawing/2014/main" id="{A93E70F0-63D2-0549-9CA8-5A5A51A340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9076" y="4527879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27" name="TextBox 154">
            <a:extLst>
              <a:ext uri="{FF2B5EF4-FFF2-40B4-BE49-F238E27FC236}">
                <a16:creationId xmlns:a16="http://schemas.microsoft.com/office/drawing/2014/main" id="{405D6142-EB68-3748-AED0-A24230854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1076" y="39674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28" name="TextBox 154">
            <a:extLst>
              <a:ext uri="{FF2B5EF4-FFF2-40B4-BE49-F238E27FC236}">
                <a16:creationId xmlns:a16="http://schemas.microsoft.com/office/drawing/2014/main" id="{9D6DC607-6909-984B-A2E3-3A3CA424D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8276" y="2851479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29" name="TextBox 154">
            <a:extLst>
              <a:ext uri="{FF2B5EF4-FFF2-40B4-BE49-F238E27FC236}">
                <a16:creationId xmlns:a16="http://schemas.microsoft.com/office/drawing/2014/main" id="{EE84FA10-9137-754D-9882-11E9BA582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76" y="55676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0" name="TextBox 154">
            <a:extLst>
              <a:ext uri="{FF2B5EF4-FFF2-40B4-BE49-F238E27FC236}">
                <a16:creationId xmlns:a16="http://schemas.microsoft.com/office/drawing/2014/main" id="{E5D89ACA-B801-2F45-8A0B-3CACD8F5A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5076" y="39674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1" name="TextBox 154">
            <a:extLst>
              <a:ext uri="{FF2B5EF4-FFF2-40B4-BE49-F238E27FC236}">
                <a16:creationId xmlns:a16="http://schemas.microsoft.com/office/drawing/2014/main" id="{802AFEE0-7A89-114E-8E67-85BDECEB8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6" y="4772354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2" name="TextBox 154">
            <a:extLst>
              <a:ext uri="{FF2B5EF4-FFF2-40B4-BE49-F238E27FC236}">
                <a16:creationId xmlns:a16="http://schemas.microsoft.com/office/drawing/2014/main" id="{70893B9A-175A-8146-A90E-8EF07BC00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276" y="25958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133" name="TextBox 154">
            <a:extLst>
              <a:ext uri="{FF2B5EF4-FFF2-40B4-BE49-F238E27FC236}">
                <a16:creationId xmlns:a16="http://schemas.microsoft.com/office/drawing/2014/main" id="{2ED24405-DD85-364F-B771-B6ABD2030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6" y="20624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4" name="TextBox 115">
            <a:extLst>
              <a:ext uri="{FF2B5EF4-FFF2-40B4-BE49-F238E27FC236}">
                <a16:creationId xmlns:a16="http://schemas.microsoft.com/office/drawing/2014/main" id="{77FCE0FE-64BF-7C4B-8384-2CA850C50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" y="905203"/>
            <a:ext cx="12191999" cy="5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8" tIns="45719" rIns="91438" bIns="45719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State space graph with costs as weights</a:t>
            </a:r>
          </a:p>
        </p:txBody>
      </p:sp>
      <p:sp>
        <p:nvSpPr>
          <p:cNvPr id="135" name="TextBox 154">
            <a:extLst>
              <a:ext uri="{FF2B5EF4-FFF2-40B4-BE49-F238E27FC236}">
                <a16:creationId xmlns:a16="http://schemas.microsoft.com/office/drawing/2014/main" id="{F223320A-1640-FA41-BE12-E8E40F2DE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5476" y="38150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6" name="TextBox 154">
            <a:extLst>
              <a:ext uri="{FF2B5EF4-FFF2-40B4-BE49-F238E27FC236}">
                <a16:creationId xmlns:a16="http://schemas.microsoft.com/office/drawing/2014/main" id="{B287FAD0-1496-0E42-AF8D-CD69217E6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6" y="35102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7" name="TextBox 154">
            <a:extLst>
              <a:ext uri="{FF2B5EF4-FFF2-40B4-BE49-F238E27FC236}">
                <a16:creationId xmlns:a16="http://schemas.microsoft.com/office/drawing/2014/main" id="{015F6FE8-69B0-7349-9F8D-2DE10F6E9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1876" y="45008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3</a:t>
            </a:r>
          </a:p>
        </p:txBody>
      </p:sp>
      <p:sp>
        <p:nvSpPr>
          <p:cNvPr id="138" name="TextBox 154">
            <a:extLst>
              <a:ext uri="{FF2B5EF4-FFF2-40B4-BE49-F238E27FC236}">
                <a16:creationId xmlns:a16="http://schemas.microsoft.com/office/drawing/2014/main" id="{968B2128-6FCA-2C48-B43B-0365338A2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276" y="51104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39" name="TextBox 154">
            <a:extLst>
              <a:ext uri="{FF2B5EF4-FFF2-40B4-BE49-F238E27FC236}">
                <a16:creationId xmlns:a16="http://schemas.microsoft.com/office/drawing/2014/main" id="{8EF9961F-9588-E442-A466-11BE27D06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2876" y="2367291"/>
            <a:ext cx="304800" cy="369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8" tIns="45719" rIns="91438" bIns="45719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Calibri"/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44329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Tree Search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9E80B95B-B4C5-1940-9901-0109469C1A45}"/>
              </a:ext>
            </a:extLst>
          </p:cNvPr>
          <p:cNvSpPr/>
          <p:nvPr/>
        </p:nvSpPr>
        <p:spPr>
          <a:xfrm>
            <a:off x="2594766" y="4402930"/>
            <a:ext cx="6858000" cy="8382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pic>
        <p:nvPicPr>
          <p:cNvPr id="209" name="Picture 4">
            <a:extLst>
              <a:ext uri="{FF2B5EF4-FFF2-40B4-BE49-F238E27FC236}">
                <a16:creationId xmlns:a16="http://schemas.microsoft.com/office/drawing/2014/main" id="{DDF3C97D-1A32-4745-AB5C-438632049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6168" y="1069180"/>
            <a:ext cx="7459663" cy="2495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F6D6308A-E443-1643-AC7F-63BEC24E2AD8}"/>
              </a:ext>
            </a:extLst>
          </p:cNvPr>
          <p:cNvCxnSpPr/>
          <p:nvPr/>
        </p:nvCxnSpPr>
        <p:spPr>
          <a:xfrm flipV="1">
            <a:off x="5814217" y="3966369"/>
            <a:ext cx="495300" cy="1587"/>
          </a:xfrm>
          <a:prstGeom prst="line">
            <a:avLst/>
          </a:prstGeom>
          <a:ln w="38100">
            <a:solidFill>
              <a:srgbClr val="CC99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13C12CCE-D887-504E-834B-4D94192A127A}"/>
              </a:ext>
            </a:extLst>
          </p:cNvPr>
          <p:cNvCxnSpPr/>
          <p:nvPr/>
        </p:nvCxnSpPr>
        <p:spPr>
          <a:xfrm flipV="1">
            <a:off x="5742779" y="4063205"/>
            <a:ext cx="636587" cy="1588"/>
          </a:xfrm>
          <a:prstGeom prst="line">
            <a:avLst/>
          </a:prstGeom>
          <a:ln w="38100">
            <a:solidFill>
              <a:srgbClr val="CC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E8C5DC0A-C00A-3949-9AEF-7FAEF18BED8A}"/>
              </a:ext>
            </a:extLst>
          </p:cNvPr>
          <p:cNvCxnSpPr/>
          <p:nvPr/>
        </p:nvCxnSpPr>
        <p:spPr>
          <a:xfrm flipV="1">
            <a:off x="5566566" y="3869531"/>
            <a:ext cx="1025525" cy="1588"/>
          </a:xfrm>
          <a:prstGeom prst="line">
            <a:avLst/>
          </a:prstGeom>
          <a:ln w="38100">
            <a:solidFill>
              <a:srgbClr val="6633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38510B7A-3873-3D49-8864-008BFF4C12A6}"/>
              </a:ext>
            </a:extLst>
          </p:cNvPr>
          <p:cNvCxnSpPr/>
          <p:nvPr/>
        </p:nvCxnSpPr>
        <p:spPr>
          <a:xfrm flipV="1">
            <a:off x="5672929" y="4160043"/>
            <a:ext cx="812800" cy="0"/>
          </a:xfrm>
          <a:prstGeom prst="line">
            <a:avLst/>
          </a:prstGeom>
          <a:ln w="38100">
            <a:solidFill>
              <a:srgbClr val="996600"/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14" name="Group 108">
            <a:extLst>
              <a:ext uri="{FF2B5EF4-FFF2-40B4-BE49-F238E27FC236}">
                <a16:creationId xmlns:a16="http://schemas.microsoft.com/office/drawing/2014/main" id="{D046B9A3-7095-CF40-AD52-A173C288AD63}"/>
              </a:ext>
            </a:extLst>
          </p:cNvPr>
          <p:cNvGrpSpPr>
            <a:grpSpLocks/>
          </p:cNvGrpSpPr>
          <p:nvPr/>
        </p:nvGrpSpPr>
        <p:grpSpPr bwMode="auto">
          <a:xfrm>
            <a:off x="2061366" y="4174331"/>
            <a:ext cx="5029200" cy="2087563"/>
            <a:chOff x="685800" y="4724400"/>
            <a:chExt cx="5029200" cy="2087106"/>
          </a:xfrm>
        </p:grpSpPr>
        <p:sp>
          <p:nvSpPr>
            <p:cNvPr id="215" name="Rectangle 214">
              <a:extLst>
                <a:ext uri="{FF2B5EF4-FFF2-40B4-BE49-F238E27FC236}">
                  <a16:creationId xmlns:a16="http://schemas.microsoft.com/office/drawing/2014/main" id="{041560F5-4434-9C44-AB94-E09F1BF448A8}"/>
                </a:ext>
              </a:extLst>
            </p:cNvPr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16" name="Rounded Rectangle 215">
              <a:extLst>
                <a:ext uri="{FF2B5EF4-FFF2-40B4-BE49-F238E27FC236}">
                  <a16:creationId xmlns:a16="http://schemas.microsoft.com/office/drawing/2014/main" id="{4B57E183-69CC-4A42-8943-E90A46EE9E8A}"/>
                </a:ext>
              </a:extLst>
            </p:cNvPr>
            <p:cNvSpPr/>
            <p:nvPr/>
          </p:nvSpPr>
          <p:spPr>
            <a:xfrm>
              <a:off x="685800" y="5790966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F8B9CAFC-1449-2647-84FF-9CB0CE0A7998}"/>
                </a:ext>
              </a:extLst>
            </p:cNvPr>
            <p:cNvSpPr/>
            <p:nvPr/>
          </p:nvSpPr>
          <p:spPr>
            <a:xfrm>
              <a:off x="3352800" y="5821123"/>
              <a:ext cx="2362200" cy="99038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DF3CEA33-B39E-624A-9A4D-096CC5163340}"/>
                </a:ext>
              </a:extLst>
            </p:cNvPr>
            <p:cNvCxnSpPr/>
            <p:nvPr/>
          </p:nvCxnSpPr>
          <p:spPr>
            <a:xfrm rot="5400000" flipH="1" flipV="1">
              <a:off x="3314792" y="4990958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8B3AD921-FA14-6F42-BD78-4E89FA3978CE}"/>
                </a:ext>
              </a:extLst>
            </p:cNvPr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220" name="Group 109">
            <a:extLst>
              <a:ext uri="{FF2B5EF4-FFF2-40B4-BE49-F238E27FC236}">
                <a16:creationId xmlns:a16="http://schemas.microsoft.com/office/drawing/2014/main" id="{DC56212A-C5D9-8848-A340-3593238C415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42766" y="4220367"/>
            <a:ext cx="4419600" cy="2087563"/>
            <a:chOff x="685800" y="4724400"/>
            <a:chExt cx="4419600" cy="2087106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842133FE-3655-6B4E-97B8-3E6D8C9B152A}"/>
                </a:ext>
              </a:extLst>
            </p:cNvPr>
            <p:cNvSpPr/>
            <p:nvPr/>
          </p:nvSpPr>
          <p:spPr>
            <a:xfrm>
              <a:off x="990600" y="4724400"/>
              <a:ext cx="3048000" cy="1142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2" name="Rounded Rectangle 221">
              <a:extLst>
                <a:ext uri="{FF2B5EF4-FFF2-40B4-BE49-F238E27FC236}">
                  <a16:creationId xmlns:a16="http://schemas.microsoft.com/office/drawing/2014/main" id="{1C750457-C354-EE40-A765-BBBDA4376859}"/>
                </a:ext>
              </a:extLst>
            </p:cNvPr>
            <p:cNvSpPr/>
            <p:nvPr/>
          </p:nvSpPr>
          <p:spPr>
            <a:xfrm>
              <a:off x="685800" y="5790967"/>
              <a:ext cx="2819400" cy="838017"/>
            </a:xfrm>
            <a:prstGeom prst="round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25683F50-45F7-A443-BCE5-B50FA29B5718}"/>
                </a:ext>
              </a:extLst>
            </p:cNvPr>
            <p:cNvSpPr/>
            <p:nvPr/>
          </p:nvSpPr>
          <p:spPr>
            <a:xfrm>
              <a:off x="3352800" y="5821122"/>
              <a:ext cx="1752600" cy="99038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/>
                <a:cs typeface="Calibri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7C218B2-9F0B-A848-9725-AC802DE532CC}"/>
                </a:ext>
              </a:extLst>
            </p:cNvPr>
            <p:cNvCxnSpPr/>
            <p:nvPr/>
          </p:nvCxnSpPr>
          <p:spPr>
            <a:xfrm rot="5400000" flipH="1" flipV="1">
              <a:off x="3314792" y="4990959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DD9DD8CD-DE62-9546-9AF5-5CD9F355BBD3}"/>
                </a:ext>
              </a:extLst>
            </p:cNvPr>
            <p:cNvCxnSpPr/>
            <p:nvPr/>
          </p:nvCxnSpPr>
          <p:spPr>
            <a:xfrm rot="5400000" flipH="1" flipV="1">
              <a:off x="3314792" y="5828975"/>
              <a:ext cx="838017" cy="762000"/>
            </a:xfrm>
            <a:prstGeom prst="line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</p:grpSp>
      <p:grpSp>
        <p:nvGrpSpPr>
          <p:cNvPr id="226" name="Group 96">
            <a:extLst>
              <a:ext uri="{FF2B5EF4-FFF2-40B4-BE49-F238E27FC236}">
                <a16:creationId xmlns:a16="http://schemas.microsoft.com/office/drawing/2014/main" id="{DC39C957-BFBF-6C40-A7DA-D791D07CFF56}"/>
              </a:ext>
            </a:extLst>
          </p:cNvPr>
          <p:cNvGrpSpPr>
            <a:grpSpLocks/>
          </p:cNvGrpSpPr>
          <p:nvPr/>
        </p:nvGrpSpPr>
        <p:grpSpPr bwMode="auto">
          <a:xfrm>
            <a:off x="2951955" y="4680743"/>
            <a:ext cx="6272212" cy="331787"/>
            <a:chOff x="1575811" y="5230090"/>
            <a:chExt cx="6272789" cy="332510"/>
          </a:xfrm>
        </p:grpSpPr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C0053D9F-8656-824A-89C1-D7CC26C1FFF9}"/>
                </a:ext>
              </a:extLst>
            </p:cNvPr>
            <p:cNvCxnSpPr/>
            <p:nvPr/>
          </p:nvCxnSpPr>
          <p:spPr>
            <a:xfrm flipV="1">
              <a:off x="1752039" y="5424187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6C9BAE14-3373-9443-8C3C-C4F3690E131D}"/>
                </a:ext>
              </a:extLst>
            </p:cNvPr>
            <p:cNvCxnSpPr/>
            <p:nvPr/>
          </p:nvCxnSpPr>
          <p:spPr>
            <a:xfrm>
              <a:off x="1823484" y="5230090"/>
              <a:ext cx="495346" cy="1590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0BBCA0C9-049F-CE42-98F8-719BCB9C5B1D}"/>
                </a:ext>
              </a:extLst>
            </p:cNvPr>
            <p:cNvCxnSpPr/>
            <p:nvPr/>
          </p:nvCxnSpPr>
          <p:spPr>
            <a:xfrm>
              <a:off x="1575811" y="5327138"/>
              <a:ext cx="1025619" cy="1591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2410D57B-5519-5744-BC44-697C7B823F9B}"/>
                </a:ext>
              </a:extLst>
            </p:cNvPr>
            <p:cNvCxnSpPr/>
            <p:nvPr/>
          </p:nvCxnSpPr>
          <p:spPr>
            <a:xfrm flipV="1">
              <a:off x="1682183" y="551964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D074297B-232E-8E43-BF9C-B7402B1B24C6}"/>
                </a:ext>
              </a:extLst>
            </p:cNvPr>
            <p:cNvCxnSpPr/>
            <p:nvPr/>
          </p:nvCxnSpPr>
          <p:spPr>
            <a:xfrm>
              <a:off x="4403408" y="5368503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5F472A7-FB1E-CC42-B84D-89A852E71CD5}"/>
                </a:ext>
              </a:extLst>
            </p:cNvPr>
            <p:cNvCxnSpPr/>
            <p:nvPr/>
          </p:nvCxnSpPr>
          <p:spPr>
            <a:xfrm>
              <a:off x="4333552" y="5271455"/>
              <a:ext cx="636647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5ED0D74F-ABBE-4540-91DA-133D8E974471}"/>
                </a:ext>
              </a:extLst>
            </p:cNvPr>
            <p:cNvCxnSpPr/>
            <p:nvPr/>
          </p:nvCxnSpPr>
          <p:spPr>
            <a:xfrm>
              <a:off x="4155735" y="5465552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543A17B-F4EC-B84A-9102-763BD98BEDD3}"/>
                </a:ext>
              </a:extLst>
            </p:cNvPr>
            <p:cNvCxnSpPr/>
            <p:nvPr/>
          </p:nvCxnSpPr>
          <p:spPr>
            <a:xfrm flipV="1">
              <a:off x="4262108" y="5561010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1B85DAB-8456-A442-BAA8-3861548C04CF}"/>
                </a:ext>
              </a:extLst>
            </p:cNvPr>
            <p:cNvCxnSpPr/>
            <p:nvPr/>
          </p:nvCxnSpPr>
          <p:spPr>
            <a:xfrm>
              <a:off x="6822981" y="5561010"/>
              <a:ext cx="1025619" cy="1590"/>
            </a:xfrm>
            <a:prstGeom prst="line">
              <a:avLst/>
            </a:prstGeom>
            <a:ln w="38100">
              <a:solidFill>
                <a:srgbClr val="6633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70644F8B-DDC3-C646-AD82-E8B9667153D9}"/>
                </a:ext>
              </a:extLst>
            </p:cNvPr>
            <p:cNvCxnSpPr/>
            <p:nvPr/>
          </p:nvCxnSpPr>
          <p:spPr>
            <a:xfrm>
              <a:off x="7070653" y="5463961"/>
              <a:ext cx="495346" cy="1591"/>
            </a:xfrm>
            <a:prstGeom prst="line">
              <a:avLst/>
            </a:prstGeom>
            <a:ln w="38100">
              <a:solidFill>
                <a:srgbClr val="CC99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1F901169-B6F6-9E4C-A21F-A37A3A57CB89}"/>
                </a:ext>
              </a:extLst>
            </p:cNvPr>
            <p:cNvCxnSpPr/>
            <p:nvPr/>
          </p:nvCxnSpPr>
          <p:spPr>
            <a:xfrm>
              <a:off x="7000797" y="5366913"/>
              <a:ext cx="635058" cy="1590"/>
            </a:xfrm>
            <a:prstGeom prst="line">
              <a:avLst/>
            </a:prstGeom>
            <a:ln w="38100">
              <a:solidFill>
                <a:srgbClr val="CC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E2942FA3-BBB4-8B48-97B4-8786A3D513F9}"/>
                </a:ext>
              </a:extLst>
            </p:cNvPr>
            <p:cNvCxnSpPr/>
            <p:nvPr/>
          </p:nvCxnSpPr>
          <p:spPr>
            <a:xfrm>
              <a:off x="6929353" y="5271455"/>
              <a:ext cx="812875" cy="1590"/>
            </a:xfrm>
            <a:prstGeom prst="line">
              <a:avLst/>
            </a:prstGeom>
            <a:ln w="38100">
              <a:solidFill>
                <a:srgbClr val="996600"/>
              </a:solidFill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9" name="Rounded Rectangle 238">
            <a:extLst>
              <a:ext uri="{FF2B5EF4-FFF2-40B4-BE49-F238E27FC236}">
                <a16:creationId xmlns:a16="http://schemas.microsoft.com/office/drawing/2014/main" id="{62E4F04E-2131-4441-B8BC-DE0FA6B7C722}"/>
              </a:ext>
            </a:extLst>
          </p:cNvPr>
          <p:cNvSpPr/>
          <p:nvPr/>
        </p:nvSpPr>
        <p:spPr>
          <a:xfrm>
            <a:off x="5261766" y="3717130"/>
            <a:ext cx="1600200" cy="609600"/>
          </a:xfrm>
          <a:prstGeom prst="round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endParaRPr lang="en-US">
              <a:latin typeface="Calibri"/>
              <a:cs typeface="Calibri"/>
            </a:endParaRPr>
          </a:p>
        </p:txBody>
      </p:sp>
      <p:grpSp>
        <p:nvGrpSpPr>
          <p:cNvPr id="240" name="Group 128">
            <a:extLst>
              <a:ext uri="{FF2B5EF4-FFF2-40B4-BE49-F238E27FC236}">
                <a16:creationId xmlns:a16="http://schemas.microsoft.com/office/drawing/2014/main" id="{D77EA1A8-B9E8-6E42-B34D-8F719C30729B}"/>
              </a:ext>
            </a:extLst>
          </p:cNvPr>
          <p:cNvGrpSpPr>
            <a:grpSpLocks/>
          </p:cNvGrpSpPr>
          <p:nvPr/>
        </p:nvGrpSpPr>
        <p:grpSpPr bwMode="auto">
          <a:xfrm>
            <a:off x="2442366" y="3412330"/>
            <a:ext cx="7162800" cy="762000"/>
            <a:chOff x="1066800" y="3962400"/>
            <a:chExt cx="7162800" cy="762000"/>
          </a:xfrm>
        </p:grpSpPr>
        <p:sp>
          <p:nvSpPr>
            <p:cNvPr id="241" name="Rounded Rectangular Callout 240">
              <a:extLst>
                <a:ext uri="{FF2B5EF4-FFF2-40B4-BE49-F238E27FC236}">
                  <a16:creationId xmlns:a16="http://schemas.microsoft.com/office/drawing/2014/main" id="{822335C5-2AC7-1F43-A7BA-6F4DAE576807}"/>
                </a:ext>
              </a:extLst>
            </p:cNvPr>
            <p:cNvSpPr/>
            <p:nvPr/>
          </p:nvSpPr>
          <p:spPr>
            <a:xfrm>
              <a:off x="1066800" y="3962400"/>
              <a:ext cx="2133600" cy="762000"/>
            </a:xfrm>
            <a:prstGeom prst="wedgeRoundRectCallout">
              <a:avLst>
                <a:gd name="adj1" fmla="val 43579"/>
                <a:gd name="adj2" fmla="val 70521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top two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2</a:t>
              </a:r>
            </a:p>
          </p:txBody>
        </p:sp>
        <p:sp>
          <p:nvSpPr>
            <p:cNvPr id="242" name="Rounded Rectangular Callout 241">
              <a:extLst>
                <a:ext uri="{FF2B5EF4-FFF2-40B4-BE49-F238E27FC236}">
                  <a16:creationId xmlns:a16="http://schemas.microsoft.com/office/drawing/2014/main" id="{8F471B3D-3824-B843-AAC8-76B0FF627C4A}"/>
                </a:ext>
              </a:extLst>
            </p:cNvPr>
            <p:cNvSpPr/>
            <p:nvPr/>
          </p:nvSpPr>
          <p:spPr>
            <a:xfrm>
              <a:off x="6096000" y="3962400"/>
              <a:ext cx="2133600" cy="762000"/>
            </a:xfrm>
            <a:prstGeom prst="wedgeRoundRectCallout">
              <a:avLst>
                <a:gd name="adj1" fmla="val -40244"/>
                <a:gd name="adj2" fmla="val 72286"/>
                <a:gd name="adj3" fmla="val 1666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/>
                  <a:cs typeface="Calibri"/>
                </a:rPr>
                <a:t>Action: flip all four</a:t>
              </a:r>
              <a:br>
                <a:rPr lang="en-US" dirty="0">
                  <a:latin typeface="Calibri"/>
                  <a:cs typeface="Calibri"/>
                </a:rPr>
              </a:br>
              <a:r>
                <a:rPr lang="en-US" dirty="0">
                  <a:latin typeface="Calibri"/>
                  <a:cs typeface="Calibri"/>
                </a:rPr>
                <a:t>Cost: 4</a:t>
              </a:r>
            </a:p>
          </p:txBody>
        </p:sp>
      </p:grpSp>
      <p:grpSp>
        <p:nvGrpSpPr>
          <p:cNvPr id="243" name="Group 127">
            <a:extLst>
              <a:ext uri="{FF2B5EF4-FFF2-40B4-BE49-F238E27FC236}">
                <a16:creationId xmlns:a16="http://schemas.microsoft.com/office/drawing/2014/main" id="{F9A22B6A-A122-534E-A895-C358A1891E00}"/>
              </a:ext>
            </a:extLst>
          </p:cNvPr>
          <p:cNvGrpSpPr>
            <a:grpSpLocks/>
          </p:cNvGrpSpPr>
          <p:nvPr/>
        </p:nvGrpSpPr>
        <p:grpSpPr bwMode="auto">
          <a:xfrm>
            <a:off x="3813966" y="4174331"/>
            <a:ext cx="4572000" cy="393700"/>
            <a:chOff x="2438400" y="4724400"/>
            <a:chExt cx="4572000" cy="394447"/>
          </a:xfrm>
        </p:grpSpPr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4153E2AE-A94F-A64B-854E-3EB6BA9F2818}"/>
                </a:ext>
              </a:extLst>
            </p:cNvPr>
            <p:cNvCxnSpPr/>
            <p:nvPr/>
          </p:nvCxnSpPr>
          <p:spPr>
            <a:xfrm rot="10800000" flipV="1">
              <a:off x="24384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ABC70D63-5C77-C74C-9B84-82C6A17394FA}"/>
                </a:ext>
              </a:extLst>
            </p:cNvPr>
            <p:cNvCxnSpPr/>
            <p:nvPr/>
          </p:nvCxnSpPr>
          <p:spPr>
            <a:xfrm rot="10800000" flipH="1" flipV="1">
              <a:off x="5334000" y="4724400"/>
              <a:ext cx="1676400" cy="38172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BA2EBC93-A59C-724F-A00F-680546849196}"/>
                </a:ext>
              </a:extLst>
            </p:cNvPr>
            <p:cNvCxnSpPr/>
            <p:nvPr/>
          </p:nvCxnSpPr>
          <p:spPr>
            <a:xfrm rot="5400000">
              <a:off x="4543930" y="4965364"/>
              <a:ext cx="305378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7" name="Group 136">
            <a:extLst>
              <a:ext uri="{FF2B5EF4-FFF2-40B4-BE49-F238E27FC236}">
                <a16:creationId xmlns:a16="http://schemas.microsoft.com/office/drawing/2014/main" id="{416FDF38-E449-B748-A3D5-5B518BD02B4A}"/>
              </a:ext>
            </a:extLst>
          </p:cNvPr>
          <p:cNvGrpSpPr>
            <a:grpSpLocks/>
          </p:cNvGrpSpPr>
          <p:nvPr/>
        </p:nvGrpSpPr>
        <p:grpSpPr bwMode="auto">
          <a:xfrm>
            <a:off x="2213766" y="5088730"/>
            <a:ext cx="2362200" cy="762000"/>
            <a:chOff x="838200" y="5638800"/>
            <a:chExt cx="2362200" cy="762000"/>
          </a:xfrm>
        </p:grpSpPr>
        <p:grpSp>
          <p:nvGrpSpPr>
            <p:cNvPr id="248" name="Group 97">
              <a:extLst>
                <a:ext uri="{FF2B5EF4-FFF2-40B4-BE49-F238E27FC236}">
                  <a16:creationId xmlns:a16="http://schemas.microsoft.com/office/drawing/2014/main" id="{7ED98477-DAED-D64E-B9D4-BC10FC01F6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200" y="6096000"/>
              <a:ext cx="2362200" cy="304800"/>
              <a:chOff x="838200" y="6096000"/>
              <a:chExt cx="2362200" cy="304800"/>
            </a:xfrm>
          </p:grpSpPr>
          <p:grpSp>
            <p:nvGrpSpPr>
              <p:cNvPr id="251" name="Group 81">
                <a:extLst>
                  <a:ext uri="{FF2B5EF4-FFF2-40B4-BE49-F238E27FC236}">
                    <a16:creationId xmlns:a16="http://schemas.microsoft.com/office/drawing/2014/main" id="{03A65CDB-A461-CB4E-82B2-B2EFDD40E1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838200" y="6109854"/>
                <a:ext cx="1025380" cy="194975"/>
                <a:chOff x="914400" y="6033654"/>
                <a:chExt cx="1025380" cy="194975"/>
              </a:xfrm>
            </p:grpSpPr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6CB0A783-323C-7345-B488-EB2E274EB85B}"/>
                    </a:ext>
                  </a:extLst>
                </p:cNvPr>
                <p:cNvCxnSpPr/>
                <p:nvPr/>
              </p:nvCxnSpPr>
              <p:spPr>
                <a:xfrm flipV="1">
                  <a:off x="1090613" y="6226608"/>
                  <a:ext cx="636587" cy="1587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Straight Connector 259">
                  <a:extLst>
                    <a:ext uri="{FF2B5EF4-FFF2-40B4-BE49-F238E27FC236}">
                      <a16:creationId xmlns:a16="http://schemas.microsoft.com/office/drawing/2014/main" id="{3A43C52D-43D8-5C40-AB82-A6DBAB3E281B}"/>
                    </a:ext>
                  </a:extLst>
                </p:cNvPr>
                <p:cNvCxnSpPr/>
                <p:nvPr/>
              </p:nvCxnSpPr>
              <p:spPr>
                <a:xfrm>
                  <a:off x="1162050" y="6032933"/>
                  <a:ext cx="495300" cy="1587"/>
                </a:xfrm>
                <a:prstGeom prst="line">
                  <a:avLst/>
                </a:prstGeom>
                <a:ln w="38100">
                  <a:solidFill>
                    <a:srgbClr val="CC99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Straight Connector 260">
                  <a:extLst>
                    <a:ext uri="{FF2B5EF4-FFF2-40B4-BE49-F238E27FC236}">
                      <a16:creationId xmlns:a16="http://schemas.microsoft.com/office/drawing/2014/main" id="{D9EC56EF-B38D-9E4A-81D7-47A4C1507DB6}"/>
                    </a:ext>
                  </a:extLst>
                </p:cNvPr>
                <p:cNvCxnSpPr/>
                <p:nvPr/>
              </p:nvCxnSpPr>
              <p:spPr>
                <a:xfrm>
                  <a:off x="914400" y="6129770"/>
                  <a:ext cx="1025525" cy="1588"/>
                </a:xfrm>
                <a:prstGeom prst="line">
                  <a:avLst/>
                </a:prstGeom>
                <a:ln w="38100">
                  <a:solidFill>
                    <a:srgbClr val="6633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B698C6C3-7EA8-6840-AE87-11A235770B70}"/>
                  </a:ext>
                </a:extLst>
              </p:cNvPr>
              <p:cNvCxnSpPr/>
              <p:nvPr/>
            </p:nvCxnSpPr>
            <p:spPr>
              <a:xfrm flipV="1">
                <a:off x="944563" y="6399213"/>
                <a:ext cx="812800" cy="1587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53" name="Group 87">
                <a:extLst>
                  <a:ext uri="{FF2B5EF4-FFF2-40B4-BE49-F238E27FC236}">
                    <a16:creationId xmlns:a16="http://schemas.microsoft.com/office/drawing/2014/main" id="{FC0D2F9F-2CF7-C640-BEF9-8FBD2EDC2E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2175020" y="6096000"/>
                <a:ext cx="1025380" cy="290946"/>
                <a:chOff x="2175020" y="6019800"/>
                <a:chExt cx="1025380" cy="290946"/>
              </a:xfrm>
            </p:grpSpPr>
            <p:grpSp>
              <p:nvGrpSpPr>
                <p:cNvPr id="254" name="Group 82">
                  <a:extLst>
                    <a:ext uri="{FF2B5EF4-FFF2-40B4-BE49-F238E27FC236}">
                      <a16:creationId xmlns:a16="http://schemas.microsoft.com/office/drawing/2014/main" id="{8E0E80A5-F0CF-5842-BA71-3D70D35423D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175020" y="6019800"/>
                  <a:ext cx="1025380" cy="194975"/>
                  <a:chOff x="914400" y="6033654"/>
                  <a:chExt cx="1025380" cy="194975"/>
                </a:xfrm>
              </p:grpSpPr>
              <p:cxnSp>
                <p:nvCxnSpPr>
                  <p:cNvPr id="256" name="Straight Connector 255">
                    <a:extLst>
                      <a:ext uri="{FF2B5EF4-FFF2-40B4-BE49-F238E27FC236}">
                        <a16:creationId xmlns:a16="http://schemas.microsoft.com/office/drawing/2014/main" id="{1B7AE179-3D31-AD4A-BB81-4A8A708F69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90468" y="6227762"/>
                    <a:ext cx="636587" cy="1588"/>
                  </a:xfrm>
                  <a:prstGeom prst="line">
                    <a:avLst/>
                  </a:prstGeom>
                  <a:ln w="38100">
                    <a:solidFill>
                      <a:srgbClr val="CC66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7" name="Straight Connector 256">
                    <a:extLst>
                      <a:ext uri="{FF2B5EF4-FFF2-40B4-BE49-F238E27FC236}">
                        <a16:creationId xmlns:a16="http://schemas.microsoft.com/office/drawing/2014/main" id="{26F6EA3C-8392-694C-AF68-0BA7E2CC3B60}"/>
                      </a:ext>
                    </a:extLst>
                  </p:cNvPr>
                  <p:cNvCxnSpPr/>
                  <p:nvPr/>
                </p:nvCxnSpPr>
                <p:spPr>
                  <a:xfrm>
                    <a:off x="1161905" y="6034087"/>
                    <a:ext cx="495300" cy="1588"/>
                  </a:xfrm>
                  <a:prstGeom prst="line">
                    <a:avLst/>
                  </a:prstGeom>
                  <a:ln w="38100">
                    <a:solidFill>
                      <a:srgbClr val="CC99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Straight Connector 257">
                    <a:extLst>
                      <a:ext uri="{FF2B5EF4-FFF2-40B4-BE49-F238E27FC236}">
                        <a16:creationId xmlns:a16="http://schemas.microsoft.com/office/drawing/2014/main" id="{1CF6E8B7-7C90-F745-B6C2-7B7BAD5B21BF}"/>
                      </a:ext>
                    </a:extLst>
                  </p:cNvPr>
                  <p:cNvCxnSpPr/>
                  <p:nvPr/>
                </p:nvCxnSpPr>
                <p:spPr>
                  <a:xfrm>
                    <a:off x="914255" y="6130925"/>
                    <a:ext cx="1025525" cy="1587"/>
                  </a:xfrm>
                  <a:prstGeom prst="line">
                    <a:avLst/>
                  </a:prstGeom>
                  <a:ln w="38100">
                    <a:solidFill>
                      <a:srgbClr val="663300"/>
                    </a:solidFill>
                  </a:ln>
                  <a:effec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235EA6AC-E343-BA49-9CEB-E33AB4993EF2}"/>
                    </a:ext>
                  </a:extLst>
                </p:cNvPr>
                <p:cNvCxnSpPr/>
                <p:nvPr/>
              </p:nvCxnSpPr>
              <p:spPr>
                <a:xfrm flipV="1">
                  <a:off x="2281238" y="6309158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F53FBB4C-38A0-824E-9B06-1F17B20D2A47}"/>
                </a:ext>
              </a:extLst>
            </p:cNvPr>
            <p:cNvCxnSpPr/>
            <p:nvPr/>
          </p:nvCxnSpPr>
          <p:spPr>
            <a:xfrm rot="10800000" flipV="1">
              <a:off x="1295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75C29D09-CECE-E24F-B3B0-35B1F5788C81}"/>
                </a:ext>
              </a:extLst>
            </p:cNvPr>
            <p:cNvCxnSpPr/>
            <p:nvPr/>
          </p:nvCxnSpPr>
          <p:spPr>
            <a:xfrm rot="10800000" flipH="1" flipV="1">
              <a:off x="2209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62" name="Group 135">
            <a:extLst>
              <a:ext uri="{FF2B5EF4-FFF2-40B4-BE49-F238E27FC236}">
                <a16:creationId xmlns:a16="http://schemas.microsoft.com/office/drawing/2014/main" id="{FA4AEA39-2862-424A-BB1B-4E77CC6124C7}"/>
              </a:ext>
            </a:extLst>
          </p:cNvPr>
          <p:cNvGrpSpPr>
            <a:grpSpLocks/>
          </p:cNvGrpSpPr>
          <p:nvPr/>
        </p:nvGrpSpPr>
        <p:grpSpPr bwMode="auto">
          <a:xfrm>
            <a:off x="7471566" y="5088730"/>
            <a:ext cx="2438400" cy="762000"/>
            <a:chOff x="6096000" y="5638800"/>
            <a:chExt cx="2438400" cy="762000"/>
          </a:xfrm>
        </p:grpSpPr>
        <p:grpSp>
          <p:nvGrpSpPr>
            <p:cNvPr id="263" name="Group 98">
              <a:extLst>
                <a:ext uri="{FF2B5EF4-FFF2-40B4-BE49-F238E27FC236}">
                  <a16:creationId xmlns:a16="http://schemas.microsoft.com/office/drawing/2014/main" id="{F421B3D9-5DCC-7740-9CAE-202C30502C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96000" y="6096000"/>
              <a:ext cx="2438400" cy="304800"/>
              <a:chOff x="6096000" y="6096000"/>
              <a:chExt cx="2438400" cy="304800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F81B006D-C311-0A48-BD4E-2DA051074A49}"/>
                  </a:ext>
                </a:extLst>
              </p:cNvPr>
              <p:cNvCxnSpPr/>
              <p:nvPr/>
            </p:nvCxnSpPr>
            <p:spPr>
              <a:xfrm>
                <a:off x="7508875" y="6399213"/>
                <a:ext cx="1025525" cy="1587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B65512E-A988-B745-BA11-2D3A8180057C}"/>
                  </a:ext>
                </a:extLst>
              </p:cNvPr>
              <p:cNvCxnSpPr/>
              <p:nvPr/>
            </p:nvCxnSpPr>
            <p:spPr>
              <a:xfrm flipV="1">
                <a:off x="7756525" y="6110288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4806A86E-0478-5949-936A-73E087D4BB03}"/>
                  </a:ext>
                </a:extLst>
              </p:cNvPr>
              <p:cNvCxnSpPr/>
              <p:nvPr/>
            </p:nvCxnSpPr>
            <p:spPr>
              <a:xfrm flipV="1">
                <a:off x="7685088" y="6207125"/>
                <a:ext cx="636587" cy="0"/>
              </a:xfrm>
              <a:prstGeom prst="line">
                <a:avLst/>
              </a:prstGeom>
              <a:ln w="38100">
                <a:solidFill>
                  <a:srgbClr val="CC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2B1E845B-A2C2-3E46-A284-E0CCCDF6499D}"/>
                  </a:ext>
                </a:extLst>
              </p:cNvPr>
              <p:cNvCxnSpPr/>
              <p:nvPr/>
            </p:nvCxnSpPr>
            <p:spPr>
              <a:xfrm flipV="1">
                <a:off x="7615238" y="6302375"/>
                <a:ext cx="812800" cy="1588"/>
              </a:xfrm>
              <a:prstGeom prst="line">
                <a:avLst/>
              </a:prstGeom>
              <a:ln w="38100">
                <a:solidFill>
                  <a:srgbClr val="9966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1B9FCDD8-4A4C-4D41-A3C2-C4FA1A1B8CA4}"/>
                  </a:ext>
                </a:extLst>
              </p:cNvPr>
              <p:cNvCxnSpPr/>
              <p:nvPr/>
            </p:nvCxnSpPr>
            <p:spPr>
              <a:xfrm>
                <a:off x="6096000" y="6386513"/>
                <a:ext cx="1025525" cy="0"/>
              </a:xfrm>
              <a:prstGeom prst="line">
                <a:avLst/>
              </a:prstGeom>
              <a:ln w="38100">
                <a:solidFill>
                  <a:srgbClr val="6633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5C18DCC4-A5D3-B444-B520-B1887D232FA2}"/>
                  </a:ext>
                </a:extLst>
              </p:cNvPr>
              <p:cNvCxnSpPr/>
              <p:nvPr/>
            </p:nvCxnSpPr>
            <p:spPr>
              <a:xfrm>
                <a:off x="6343650" y="6289675"/>
                <a:ext cx="495300" cy="0"/>
              </a:xfrm>
              <a:prstGeom prst="line">
                <a:avLst/>
              </a:prstGeom>
              <a:ln w="38100">
                <a:solidFill>
                  <a:srgbClr val="CC9900"/>
                </a:solidFill>
              </a:ln>
              <a:effec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72" name="Group 94">
                <a:extLst>
                  <a:ext uri="{FF2B5EF4-FFF2-40B4-BE49-F238E27FC236}">
                    <a16:creationId xmlns:a16="http://schemas.microsoft.com/office/drawing/2014/main" id="{917DBAFB-0C44-B34A-8CA9-B97E0467A5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6202074" y="6096000"/>
                <a:ext cx="813233" cy="96982"/>
                <a:chOff x="6278274" y="6096000"/>
                <a:chExt cx="813233" cy="96982"/>
              </a:xfrm>
            </p:grpSpPr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C50C04C1-F99F-4641-A62C-DD302C8C7D84}"/>
                    </a:ext>
                  </a:extLst>
                </p:cNvPr>
                <p:cNvCxnSpPr/>
                <p:nvPr/>
              </p:nvCxnSpPr>
              <p:spPr>
                <a:xfrm>
                  <a:off x="6350000" y="6191394"/>
                  <a:ext cx="635000" cy="1588"/>
                </a:xfrm>
                <a:prstGeom prst="line">
                  <a:avLst/>
                </a:prstGeom>
                <a:ln w="38100">
                  <a:solidFill>
                    <a:srgbClr val="CC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EA01FA60-34DF-1D4B-8461-4F8EEFDA79F4}"/>
                    </a:ext>
                  </a:extLst>
                </p:cNvPr>
                <p:cNvCxnSpPr/>
                <p:nvPr/>
              </p:nvCxnSpPr>
              <p:spPr>
                <a:xfrm>
                  <a:off x="6278563" y="6096144"/>
                  <a:ext cx="812800" cy="1588"/>
                </a:xfrm>
                <a:prstGeom prst="line">
                  <a:avLst/>
                </a:prstGeom>
                <a:ln w="38100">
                  <a:solidFill>
                    <a:srgbClr val="996600"/>
                  </a:solidFill>
                </a:ln>
                <a:effec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A141F0DE-0444-FA43-81B5-09A9BD25B74C}"/>
                </a:ext>
              </a:extLst>
            </p:cNvPr>
            <p:cNvCxnSpPr/>
            <p:nvPr/>
          </p:nvCxnSpPr>
          <p:spPr>
            <a:xfrm rot="10800000" flipV="1">
              <a:off x="66294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6ED5E1AF-2574-E845-8EBB-A8D192FA07DB}"/>
                </a:ext>
              </a:extLst>
            </p:cNvPr>
            <p:cNvCxnSpPr/>
            <p:nvPr/>
          </p:nvCxnSpPr>
          <p:spPr>
            <a:xfrm rot="10800000" flipH="1" flipV="1">
              <a:off x="7543800" y="5638800"/>
              <a:ext cx="533400" cy="3048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5" name="Rounded Rectangular Callout 274">
            <a:extLst>
              <a:ext uri="{FF2B5EF4-FFF2-40B4-BE49-F238E27FC236}">
                <a16:creationId xmlns:a16="http://schemas.microsoft.com/office/drawing/2014/main" id="{27F839A5-DC2D-454A-AE83-86E41653416F}"/>
              </a:ext>
            </a:extLst>
          </p:cNvPr>
          <p:cNvSpPr/>
          <p:nvPr/>
        </p:nvSpPr>
        <p:spPr bwMode="auto">
          <a:xfrm>
            <a:off x="7852566" y="3488530"/>
            <a:ext cx="2286000" cy="990600"/>
          </a:xfrm>
          <a:prstGeom prst="wedgeRoundRectCallout">
            <a:avLst>
              <a:gd name="adj1" fmla="val 23278"/>
              <a:gd name="adj2" fmla="val 142845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8" tIns="45719" rIns="91438" bIns="45719" anchor="ctr"/>
          <a:lstStyle/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Path to reach goal: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Flip four, flip three</a:t>
            </a:r>
          </a:p>
          <a:p>
            <a:pPr algn="ctr">
              <a:defRPr/>
            </a:pPr>
            <a:r>
              <a:rPr lang="en-US" dirty="0">
                <a:latin typeface="Calibri"/>
                <a:cs typeface="Calibri"/>
              </a:rPr>
              <a:t>Total cost: 7</a:t>
            </a:r>
          </a:p>
        </p:txBody>
      </p:sp>
    </p:spTree>
    <p:extLst>
      <p:ext uri="{BB962C8B-B14F-4D97-AF65-F5344CB8AC3E}">
        <p14:creationId xmlns:p14="http://schemas.microsoft.com/office/powerpoint/2010/main" val="117511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animBg="1"/>
      <p:bldP spid="239" grpId="0" animBg="1"/>
      <p:bldP spid="239" grpId="1" animBg="1"/>
      <p:bldP spid="2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Search – Only Differences are in the Queue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5">
            <a:extLst>
              <a:ext uri="{FF2B5EF4-FFF2-40B4-BE49-F238E27FC236}">
                <a16:creationId xmlns:a16="http://schemas.microsoft.com/office/drawing/2014/main" id="{AA575EF7-08C5-AE40-926D-C06197BD08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43036"/>
            <a:ext cx="58420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All these search algorithms are the same except for fringe strategies</a:t>
            </a:r>
          </a:p>
          <a:p>
            <a:pPr lvl="1"/>
            <a:r>
              <a:rPr lang="en-US" sz="2400" dirty="0"/>
              <a:t>Conceptually, all fringes are priority queues (i.e. collections of nodes with attached priorities)</a:t>
            </a:r>
          </a:p>
          <a:p>
            <a:pPr lvl="1"/>
            <a:r>
              <a:rPr lang="en-US" sz="2400" dirty="0"/>
              <a:t>Practically, for DFS and BFS, you can avoid the log(n) overhead from an actual priority queue, by using stacks and queues</a:t>
            </a:r>
          </a:p>
          <a:p>
            <a:pPr lvl="1"/>
            <a:r>
              <a:rPr lang="en-US" sz="2400" dirty="0"/>
              <a:t>Can even code one implementation that takes a variable queuing object</a:t>
            </a:r>
          </a:p>
        </p:txBody>
      </p:sp>
      <p:pic>
        <p:nvPicPr>
          <p:cNvPr id="141" name="Picture 2">
            <a:extLst>
              <a:ext uri="{FF2B5EF4-FFF2-40B4-BE49-F238E27FC236}">
                <a16:creationId xmlns:a16="http://schemas.microsoft.com/office/drawing/2014/main" id="{9C8786A3-14E6-7148-A118-2CA9B8217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7900" y="1296458"/>
            <a:ext cx="5753099" cy="4474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67694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0 \le h(n) \le h^*(n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63"/>
  <p:tag name="PICTUREFILESIZE" val="1318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A) &lt; f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1"/>
  <p:tag name="PICTUREFILESIZE" val="677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&lt; g(B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0"/>
  <p:tag name="PICTUREFILESIZE" val="645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begin{document}&#10;\[&#10;\textcolor{BrickRed}{f(n) \le f(A) &lt; f(B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95"/>
  <p:tag name="PICTUREFILESIZE" val="146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rickRed}{h^*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51"/>
  <p:tag name="PICTUREFILESIZE" val="598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h(n) = max(h_a(n), h_b(n)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49"/>
  <p:tag name="PICTUREFILESIZE" val="201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red}{\forall n : h_a(n) \ge h_c(n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76"/>
  <p:tag name="PICTUREFILESIZE" val="1407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exact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9"/>
  <p:tag name="PICTUREFILESIZE" val="498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zero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41"/>
  <p:tag name="PICTUREFILESIZE" val="3895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a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89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b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9"/>
  <p:tag name="PICTUREFILESIZE" val="297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h_c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20"/>
  <p:tag name="PICTUREFILESIZE" val="27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\textcolor{blue}{max(h_a, h_b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16m"/>
  <p:tag name="ORIGWIDTH" val="111"/>
  <p:tag name="PICTUREFILESIZE" val="110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A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87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= g(n) + h(n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89"/>
  <p:tag name="PICTUREFILESIZE" val="94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f(n) \le g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17"/>
  <p:tag name="PICTUREFILESIZE" val="674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n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8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B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6"/>
  <p:tag name="PICTUREFILESIZE" val="101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g(A) = f(A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2"/>
  <p:tag name="PICTUREFILESIZE" val="627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6101</TotalTime>
  <Words>2510</Words>
  <Application>Microsoft Macintosh PowerPoint</Application>
  <PresentationFormat>Widescreen</PresentationFormat>
  <Paragraphs>674</Paragraphs>
  <Slides>49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Wingdings</vt:lpstr>
      <vt:lpstr>Office Theme</vt:lpstr>
      <vt:lpstr>Artificial  Intelligence Informed Search</vt:lpstr>
      <vt:lpstr>Announcements</vt:lpstr>
      <vt:lpstr>Learning Objectives for Today</vt:lpstr>
      <vt:lpstr>PowerPoint Presentation</vt:lpstr>
      <vt:lpstr>Search Recap</vt:lpstr>
      <vt:lpstr>Example: Pancake Problem</vt:lpstr>
      <vt:lpstr>Example: Pancake Problem</vt:lpstr>
      <vt:lpstr>General Tree Search</vt:lpstr>
      <vt:lpstr>Search – Only Differences are in the Queue</vt:lpstr>
      <vt:lpstr>Uniform Cost Search</vt:lpstr>
      <vt:lpstr>Informed Search</vt:lpstr>
      <vt:lpstr>Search Heuristic</vt:lpstr>
      <vt:lpstr>Example: Heuristic Function</vt:lpstr>
      <vt:lpstr>Example: Heuristic Function</vt:lpstr>
      <vt:lpstr>Greedy Search</vt:lpstr>
      <vt:lpstr>Greedy Search</vt:lpstr>
      <vt:lpstr>Greedy Search</vt:lpstr>
      <vt:lpstr>A* Search</vt:lpstr>
      <vt:lpstr>Combining UCS and Greedy</vt:lpstr>
      <vt:lpstr>When should A* terminate?</vt:lpstr>
      <vt:lpstr>Is A* Optimal?</vt:lpstr>
      <vt:lpstr>Idea: Admissibility</vt:lpstr>
      <vt:lpstr>Admissible Heuristics</vt:lpstr>
      <vt:lpstr>Optimality of A* Tree Search</vt:lpstr>
      <vt:lpstr>Optimality of A* Tree Search: Blocking</vt:lpstr>
      <vt:lpstr>Optimality of A* Tree Search: Blocking</vt:lpstr>
      <vt:lpstr>Optimality of A* Tree Search: Blocking</vt:lpstr>
      <vt:lpstr>Properties of A*</vt:lpstr>
      <vt:lpstr>Uniform-Cost versus A* Contours</vt:lpstr>
      <vt:lpstr>Pacman Comparison</vt:lpstr>
      <vt:lpstr>A* Applications</vt:lpstr>
      <vt:lpstr>A*: Creating Admissible Heuristics</vt:lpstr>
      <vt:lpstr>Example: 8 Puzzle</vt:lpstr>
      <vt:lpstr>8 Puzzle: Heuristic I</vt:lpstr>
      <vt:lpstr>8 Puzzle: Heuristic II</vt:lpstr>
      <vt:lpstr>8 Puzzle: Heuristic III</vt:lpstr>
      <vt:lpstr>Trivial Heuristics and Dominance</vt:lpstr>
      <vt:lpstr>Graph Search</vt:lpstr>
      <vt:lpstr>Tree Search: Extra Work!</vt:lpstr>
      <vt:lpstr>Graph Search</vt:lpstr>
      <vt:lpstr>Graph Search Motivation</vt:lpstr>
      <vt:lpstr>A* Graph Search Gone Wrong!</vt:lpstr>
      <vt:lpstr>Consistency of Heuristics</vt:lpstr>
      <vt:lpstr>Optimality of A* Graph Search</vt:lpstr>
      <vt:lpstr>Optimality</vt:lpstr>
      <vt:lpstr>A* Summary</vt:lpstr>
      <vt:lpstr>Tree Search Pseudo-Code</vt:lpstr>
      <vt:lpstr>Graph Search Pseudo-Code</vt:lpstr>
      <vt:lpstr>Informed 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21</cp:revision>
  <dcterms:created xsi:type="dcterms:W3CDTF">2019-01-08T03:10:37Z</dcterms:created>
  <dcterms:modified xsi:type="dcterms:W3CDTF">2021-01-24T15:32:44Z</dcterms:modified>
</cp:coreProperties>
</file>